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2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54A97-AB8E-44D0-91B7-5BF7346DE6A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BB3FC78-3006-4674-AFA5-B9D022B6170D}">
      <dgm:prSet/>
      <dgm:spPr/>
      <dgm:t>
        <a:bodyPr/>
        <a:lstStyle/>
        <a:p>
          <a:r>
            <a:rPr lang="en-US" dirty="0"/>
            <a:t>Design Hardware &amp; </a:t>
          </a:r>
          <a:r>
            <a:rPr lang="en-US" dirty="0" err="1"/>
            <a:t>Documentatie</a:t>
          </a:r>
          <a:r>
            <a:rPr lang="en-US" dirty="0"/>
            <a:t> GP </a:t>
          </a:r>
          <a:r>
            <a:rPr lang="ro-RO" b="1" i="0" dirty="0"/>
            <a:t>✓</a:t>
          </a:r>
          <a:endParaRPr lang="en-US" dirty="0"/>
        </a:p>
      </dgm:t>
    </dgm:pt>
    <dgm:pt modelId="{33847660-CFC9-41AD-B5DF-656E18B97546}" type="parTrans" cxnId="{D2007F2B-F760-43EE-84AC-0B47620840C0}">
      <dgm:prSet/>
      <dgm:spPr/>
      <dgm:t>
        <a:bodyPr/>
        <a:lstStyle/>
        <a:p>
          <a:endParaRPr lang="en-US"/>
        </a:p>
      </dgm:t>
    </dgm:pt>
    <dgm:pt modelId="{23850D65-CD34-47F8-A423-4E242DF4EE50}" type="sibTrans" cxnId="{D2007F2B-F760-43EE-84AC-0B47620840C0}">
      <dgm:prSet/>
      <dgm:spPr/>
      <dgm:t>
        <a:bodyPr/>
        <a:lstStyle/>
        <a:p>
          <a:endParaRPr lang="en-US"/>
        </a:p>
      </dgm:t>
    </dgm:pt>
    <dgm:pt modelId="{F55D437F-0800-4075-A37B-1A16F0482156}">
      <dgm:prSet/>
      <dgm:spPr/>
      <dgm:t>
        <a:bodyPr/>
        <a:lstStyle/>
        <a:p>
          <a:r>
            <a:rPr lang="en-US" dirty="0" err="1"/>
            <a:t>Implementare</a:t>
          </a:r>
          <a:r>
            <a:rPr lang="en-US" dirty="0"/>
            <a:t> General Purpose Processor </a:t>
          </a:r>
          <a:r>
            <a:rPr lang="ro-RO" b="1" i="0" dirty="0"/>
            <a:t>✓</a:t>
          </a:r>
          <a:endParaRPr lang="en-US" dirty="0"/>
        </a:p>
      </dgm:t>
    </dgm:pt>
    <dgm:pt modelId="{60D1B674-41B2-4449-9A7E-9973FF83F6EE}" type="parTrans" cxnId="{A127B06C-8037-417D-9C0E-772CB836A5AF}">
      <dgm:prSet/>
      <dgm:spPr/>
      <dgm:t>
        <a:bodyPr/>
        <a:lstStyle/>
        <a:p>
          <a:endParaRPr lang="en-US"/>
        </a:p>
      </dgm:t>
    </dgm:pt>
    <dgm:pt modelId="{9C5147BC-42AA-48E9-B68B-7301548D12AB}" type="sibTrans" cxnId="{A127B06C-8037-417D-9C0E-772CB836A5AF}">
      <dgm:prSet/>
      <dgm:spPr/>
      <dgm:t>
        <a:bodyPr/>
        <a:lstStyle/>
        <a:p>
          <a:endParaRPr lang="en-US"/>
        </a:p>
      </dgm:t>
    </dgm:pt>
    <dgm:pt modelId="{BEB76E4E-078B-4F5D-B743-BC0E2A700AAE}">
      <dgm:prSet/>
      <dgm:spPr/>
      <dgm:t>
        <a:bodyPr/>
        <a:lstStyle/>
        <a:p>
          <a:r>
            <a:rPr lang="en-US" dirty="0" err="1"/>
            <a:t>Testare</a:t>
          </a:r>
          <a:r>
            <a:rPr lang="en-US" dirty="0"/>
            <a:t> General Purpose Processor </a:t>
          </a:r>
          <a:r>
            <a:rPr lang="ro-RO" b="1" i="0" dirty="0"/>
            <a:t>✓</a:t>
          </a:r>
          <a:endParaRPr lang="en-US" dirty="0"/>
        </a:p>
      </dgm:t>
    </dgm:pt>
    <dgm:pt modelId="{58DD0C95-A72A-4DD1-B78D-8279242046FF}" type="parTrans" cxnId="{8B2CB7C5-B139-433A-A3D1-E162DBB1094D}">
      <dgm:prSet/>
      <dgm:spPr/>
      <dgm:t>
        <a:bodyPr/>
        <a:lstStyle/>
        <a:p>
          <a:endParaRPr lang="en-US"/>
        </a:p>
      </dgm:t>
    </dgm:pt>
    <dgm:pt modelId="{7194954D-D9D2-4572-A126-7756C2F429AC}" type="sibTrans" cxnId="{8B2CB7C5-B139-433A-A3D1-E162DBB1094D}">
      <dgm:prSet/>
      <dgm:spPr/>
      <dgm:t>
        <a:bodyPr/>
        <a:lstStyle/>
        <a:p>
          <a:endParaRPr lang="en-US"/>
        </a:p>
      </dgm:t>
    </dgm:pt>
    <dgm:pt modelId="{E27C0DAB-C29C-4BE9-A13F-BB789961C143}">
      <dgm:prSet/>
      <dgm:spPr/>
      <dgm:t>
        <a:bodyPr/>
        <a:lstStyle/>
        <a:p>
          <a:r>
            <a:rPr lang="en-US" dirty="0"/>
            <a:t>ASIP </a:t>
          </a:r>
          <a:r>
            <a:rPr lang="en-US" b="1" dirty="0"/>
            <a:t>X</a:t>
          </a:r>
          <a:endParaRPr lang="en-US" dirty="0"/>
        </a:p>
      </dgm:t>
    </dgm:pt>
    <dgm:pt modelId="{9AFD3213-450F-4A6D-8C23-BCA96EE28CDA}" type="parTrans" cxnId="{8AAE32B4-9DFA-4C37-B3B9-357FED25DBA9}">
      <dgm:prSet/>
      <dgm:spPr/>
      <dgm:t>
        <a:bodyPr/>
        <a:lstStyle/>
        <a:p>
          <a:endParaRPr lang="en-US"/>
        </a:p>
      </dgm:t>
    </dgm:pt>
    <dgm:pt modelId="{038C28D6-1C09-4060-90C8-2CC1C925A0A4}" type="sibTrans" cxnId="{8AAE32B4-9DFA-4C37-B3B9-357FED25DBA9}">
      <dgm:prSet/>
      <dgm:spPr/>
      <dgm:t>
        <a:bodyPr/>
        <a:lstStyle/>
        <a:p>
          <a:endParaRPr lang="en-US"/>
        </a:p>
      </dgm:t>
    </dgm:pt>
    <dgm:pt modelId="{5D13486C-A1CC-4B88-A990-1AE960428526}">
      <dgm:prSet/>
      <dgm:spPr/>
      <dgm:t>
        <a:bodyPr/>
        <a:lstStyle/>
        <a:p>
          <a:r>
            <a:rPr lang="en-US" dirty="0" err="1"/>
            <a:t>Testare</a:t>
          </a:r>
          <a:r>
            <a:rPr lang="en-US" dirty="0"/>
            <a:t> ASIP </a:t>
          </a:r>
          <a:r>
            <a:rPr lang="en-US" b="1" dirty="0"/>
            <a:t>X</a:t>
          </a:r>
          <a:endParaRPr lang="en-US" dirty="0"/>
        </a:p>
      </dgm:t>
    </dgm:pt>
    <dgm:pt modelId="{E1CDD3B0-2398-47DA-9F3C-679DDC788851}" type="parTrans" cxnId="{B35D03D2-9857-45A2-8C3C-8AF31FC9F64F}">
      <dgm:prSet/>
      <dgm:spPr/>
      <dgm:t>
        <a:bodyPr/>
        <a:lstStyle/>
        <a:p>
          <a:endParaRPr lang="en-US"/>
        </a:p>
      </dgm:t>
    </dgm:pt>
    <dgm:pt modelId="{0B76F3DE-3D25-4EB8-A4A0-F822573EBB0B}" type="sibTrans" cxnId="{B35D03D2-9857-45A2-8C3C-8AF31FC9F64F}">
      <dgm:prSet/>
      <dgm:spPr/>
      <dgm:t>
        <a:bodyPr/>
        <a:lstStyle/>
        <a:p>
          <a:endParaRPr lang="en-US"/>
        </a:p>
      </dgm:t>
    </dgm:pt>
    <dgm:pt modelId="{5A1F2625-A305-42DF-95C0-712D5A8106BA}">
      <dgm:prSet/>
      <dgm:spPr/>
      <dgm:t>
        <a:bodyPr/>
        <a:lstStyle/>
        <a:p>
          <a:r>
            <a:rPr lang="en-US" dirty="0" err="1"/>
            <a:t>Prezentarea</a:t>
          </a:r>
          <a:r>
            <a:rPr lang="en-US" dirty="0"/>
            <a:t> </a:t>
          </a:r>
          <a:r>
            <a:rPr lang="en-US" dirty="0" err="1"/>
            <a:t>finala</a:t>
          </a:r>
          <a:r>
            <a:rPr lang="en-US" dirty="0"/>
            <a:t> a </a:t>
          </a:r>
          <a:r>
            <a:rPr lang="en-US" dirty="0" err="1"/>
            <a:t>proiectului</a:t>
          </a:r>
          <a:r>
            <a:rPr lang="en-US" dirty="0"/>
            <a:t> - </a:t>
          </a:r>
          <a:r>
            <a:rPr lang="en-US" dirty="0" err="1"/>
            <a:t>prezentare</a:t>
          </a:r>
          <a:r>
            <a:rPr lang="en-US" dirty="0"/>
            <a:t>, </a:t>
          </a:r>
          <a:r>
            <a:rPr lang="en-US" dirty="0" err="1"/>
            <a:t>documentatie</a:t>
          </a:r>
          <a:r>
            <a:rPr lang="en-US" dirty="0"/>
            <a:t> </a:t>
          </a:r>
          <a:r>
            <a:rPr lang="ro-RO" b="1" i="0" dirty="0"/>
            <a:t>✓</a:t>
          </a:r>
          <a:endParaRPr lang="en-US" dirty="0"/>
        </a:p>
      </dgm:t>
    </dgm:pt>
    <dgm:pt modelId="{FD0D0CF6-FE86-4C0E-998A-75001687D7A1}" type="parTrans" cxnId="{1FB1BA25-0E5D-4DF9-96CA-67FF0ABBD2C6}">
      <dgm:prSet/>
      <dgm:spPr/>
      <dgm:t>
        <a:bodyPr/>
        <a:lstStyle/>
        <a:p>
          <a:endParaRPr lang="en-US"/>
        </a:p>
      </dgm:t>
    </dgm:pt>
    <dgm:pt modelId="{D954CCD8-6099-4533-B557-0DC3A76DF9F6}" type="sibTrans" cxnId="{1FB1BA25-0E5D-4DF9-96CA-67FF0ABBD2C6}">
      <dgm:prSet/>
      <dgm:spPr/>
      <dgm:t>
        <a:bodyPr/>
        <a:lstStyle/>
        <a:p>
          <a:endParaRPr lang="en-US"/>
        </a:p>
      </dgm:t>
    </dgm:pt>
    <dgm:pt modelId="{2CE33DCB-B66C-49FD-98C1-3229B6842AAF}" type="pres">
      <dgm:prSet presAssocID="{53A54A97-AB8E-44D0-91B7-5BF7346DE6AA}" presName="linear" presStyleCnt="0">
        <dgm:presLayoutVars>
          <dgm:animLvl val="lvl"/>
          <dgm:resizeHandles val="exact"/>
        </dgm:presLayoutVars>
      </dgm:prSet>
      <dgm:spPr/>
    </dgm:pt>
    <dgm:pt modelId="{8D8DC783-DAB9-4331-9847-F3725591C3F2}" type="pres">
      <dgm:prSet presAssocID="{9BB3FC78-3006-4674-AFA5-B9D022B6170D}" presName="parentText" presStyleLbl="node1" presStyleIdx="0" presStyleCnt="6">
        <dgm:presLayoutVars>
          <dgm:chMax val="0"/>
          <dgm:bulletEnabled val="1"/>
        </dgm:presLayoutVars>
      </dgm:prSet>
      <dgm:spPr/>
    </dgm:pt>
    <dgm:pt modelId="{B21AC35B-B2DF-482B-AB41-983D42A07B76}" type="pres">
      <dgm:prSet presAssocID="{23850D65-CD34-47F8-A423-4E242DF4EE50}" presName="spacer" presStyleCnt="0"/>
      <dgm:spPr/>
    </dgm:pt>
    <dgm:pt modelId="{F03B61E9-B5E4-4E5B-8758-7F954900A6DF}" type="pres">
      <dgm:prSet presAssocID="{F55D437F-0800-4075-A37B-1A16F0482156}" presName="parentText" presStyleLbl="node1" presStyleIdx="1" presStyleCnt="6">
        <dgm:presLayoutVars>
          <dgm:chMax val="0"/>
          <dgm:bulletEnabled val="1"/>
        </dgm:presLayoutVars>
      </dgm:prSet>
      <dgm:spPr/>
    </dgm:pt>
    <dgm:pt modelId="{E85B35CE-AA2F-4E4D-9205-371147F36560}" type="pres">
      <dgm:prSet presAssocID="{9C5147BC-42AA-48E9-B68B-7301548D12AB}" presName="spacer" presStyleCnt="0"/>
      <dgm:spPr/>
    </dgm:pt>
    <dgm:pt modelId="{66F1E655-DC24-45F1-BD50-2B8194511501}" type="pres">
      <dgm:prSet presAssocID="{BEB76E4E-078B-4F5D-B743-BC0E2A700AAE}" presName="parentText" presStyleLbl="node1" presStyleIdx="2" presStyleCnt="6">
        <dgm:presLayoutVars>
          <dgm:chMax val="0"/>
          <dgm:bulletEnabled val="1"/>
        </dgm:presLayoutVars>
      </dgm:prSet>
      <dgm:spPr/>
    </dgm:pt>
    <dgm:pt modelId="{0A401E86-6148-4C43-A06E-5A246C28D2A7}" type="pres">
      <dgm:prSet presAssocID="{7194954D-D9D2-4572-A126-7756C2F429AC}" presName="spacer" presStyleCnt="0"/>
      <dgm:spPr/>
    </dgm:pt>
    <dgm:pt modelId="{F6AC954B-66DA-4DF9-890B-74B7C05DBB3D}" type="pres">
      <dgm:prSet presAssocID="{E27C0DAB-C29C-4BE9-A13F-BB789961C143}" presName="parentText" presStyleLbl="node1" presStyleIdx="3" presStyleCnt="6">
        <dgm:presLayoutVars>
          <dgm:chMax val="0"/>
          <dgm:bulletEnabled val="1"/>
        </dgm:presLayoutVars>
      </dgm:prSet>
      <dgm:spPr/>
    </dgm:pt>
    <dgm:pt modelId="{947269B5-238B-4F46-AD41-9C99324D461C}" type="pres">
      <dgm:prSet presAssocID="{038C28D6-1C09-4060-90C8-2CC1C925A0A4}" presName="spacer" presStyleCnt="0"/>
      <dgm:spPr/>
    </dgm:pt>
    <dgm:pt modelId="{055EC97B-2E34-44BB-91CF-8510EC3C565E}" type="pres">
      <dgm:prSet presAssocID="{5D13486C-A1CC-4B88-A990-1AE960428526}" presName="parentText" presStyleLbl="node1" presStyleIdx="4" presStyleCnt="6">
        <dgm:presLayoutVars>
          <dgm:chMax val="0"/>
          <dgm:bulletEnabled val="1"/>
        </dgm:presLayoutVars>
      </dgm:prSet>
      <dgm:spPr/>
    </dgm:pt>
    <dgm:pt modelId="{24408C8B-D9F7-488D-9605-CD08D89C2015}" type="pres">
      <dgm:prSet presAssocID="{0B76F3DE-3D25-4EB8-A4A0-F822573EBB0B}" presName="spacer" presStyleCnt="0"/>
      <dgm:spPr/>
    </dgm:pt>
    <dgm:pt modelId="{04C7A1EE-9106-4C57-AD95-F5E05E4FEB2E}" type="pres">
      <dgm:prSet presAssocID="{5A1F2625-A305-42DF-95C0-712D5A8106BA}" presName="parentText" presStyleLbl="node1" presStyleIdx="5" presStyleCnt="6">
        <dgm:presLayoutVars>
          <dgm:chMax val="0"/>
          <dgm:bulletEnabled val="1"/>
        </dgm:presLayoutVars>
      </dgm:prSet>
      <dgm:spPr/>
    </dgm:pt>
  </dgm:ptLst>
  <dgm:cxnLst>
    <dgm:cxn modelId="{778E2F15-29D3-400E-B2C6-B4555D71DE0E}" type="presOf" srcId="{53A54A97-AB8E-44D0-91B7-5BF7346DE6AA}" destId="{2CE33DCB-B66C-49FD-98C1-3229B6842AAF}" srcOrd="0" destOrd="0" presId="urn:microsoft.com/office/officeart/2005/8/layout/vList2"/>
    <dgm:cxn modelId="{53527721-2E77-427A-A014-0E9AF1621C61}" type="presOf" srcId="{BEB76E4E-078B-4F5D-B743-BC0E2A700AAE}" destId="{66F1E655-DC24-45F1-BD50-2B8194511501}" srcOrd="0" destOrd="0" presId="urn:microsoft.com/office/officeart/2005/8/layout/vList2"/>
    <dgm:cxn modelId="{1FB1BA25-0E5D-4DF9-96CA-67FF0ABBD2C6}" srcId="{53A54A97-AB8E-44D0-91B7-5BF7346DE6AA}" destId="{5A1F2625-A305-42DF-95C0-712D5A8106BA}" srcOrd="5" destOrd="0" parTransId="{FD0D0CF6-FE86-4C0E-998A-75001687D7A1}" sibTransId="{D954CCD8-6099-4533-B557-0DC3A76DF9F6}"/>
    <dgm:cxn modelId="{D2007F2B-F760-43EE-84AC-0B47620840C0}" srcId="{53A54A97-AB8E-44D0-91B7-5BF7346DE6AA}" destId="{9BB3FC78-3006-4674-AFA5-B9D022B6170D}" srcOrd="0" destOrd="0" parTransId="{33847660-CFC9-41AD-B5DF-656E18B97546}" sibTransId="{23850D65-CD34-47F8-A423-4E242DF4EE50}"/>
    <dgm:cxn modelId="{862A373A-4248-45A1-AE8B-AB97487FE91A}" type="presOf" srcId="{5D13486C-A1CC-4B88-A990-1AE960428526}" destId="{055EC97B-2E34-44BB-91CF-8510EC3C565E}" srcOrd="0" destOrd="0" presId="urn:microsoft.com/office/officeart/2005/8/layout/vList2"/>
    <dgm:cxn modelId="{31B15763-F169-4D9D-AE80-C283866AD119}" type="presOf" srcId="{9BB3FC78-3006-4674-AFA5-B9D022B6170D}" destId="{8D8DC783-DAB9-4331-9847-F3725591C3F2}" srcOrd="0" destOrd="0" presId="urn:microsoft.com/office/officeart/2005/8/layout/vList2"/>
    <dgm:cxn modelId="{A127B06C-8037-417D-9C0E-772CB836A5AF}" srcId="{53A54A97-AB8E-44D0-91B7-5BF7346DE6AA}" destId="{F55D437F-0800-4075-A37B-1A16F0482156}" srcOrd="1" destOrd="0" parTransId="{60D1B674-41B2-4449-9A7E-9973FF83F6EE}" sibTransId="{9C5147BC-42AA-48E9-B68B-7301548D12AB}"/>
    <dgm:cxn modelId="{7EF8D154-AEB2-43C4-9D00-161FC8F68957}" type="presOf" srcId="{F55D437F-0800-4075-A37B-1A16F0482156}" destId="{F03B61E9-B5E4-4E5B-8758-7F954900A6DF}" srcOrd="0" destOrd="0" presId="urn:microsoft.com/office/officeart/2005/8/layout/vList2"/>
    <dgm:cxn modelId="{8AAE32B4-9DFA-4C37-B3B9-357FED25DBA9}" srcId="{53A54A97-AB8E-44D0-91B7-5BF7346DE6AA}" destId="{E27C0DAB-C29C-4BE9-A13F-BB789961C143}" srcOrd="3" destOrd="0" parTransId="{9AFD3213-450F-4A6D-8C23-BCA96EE28CDA}" sibTransId="{038C28D6-1C09-4060-90C8-2CC1C925A0A4}"/>
    <dgm:cxn modelId="{26BEC0BB-80F4-4D4F-BD07-B7E120B73BE9}" type="presOf" srcId="{E27C0DAB-C29C-4BE9-A13F-BB789961C143}" destId="{F6AC954B-66DA-4DF9-890B-74B7C05DBB3D}" srcOrd="0" destOrd="0" presId="urn:microsoft.com/office/officeart/2005/8/layout/vList2"/>
    <dgm:cxn modelId="{8B2CB7C5-B139-433A-A3D1-E162DBB1094D}" srcId="{53A54A97-AB8E-44D0-91B7-5BF7346DE6AA}" destId="{BEB76E4E-078B-4F5D-B743-BC0E2A700AAE}" srcOrd="2" destOrd="0" parTransId="{58DD0C95-A72A-4DD1-B78D-8279242046FF}" sibTransId="{7194954D-D9D2-4572-A126-7756C2F429AC}"/>
    <dgm:cxn modelId="{173C0BCD-2FC9-44A9-838D-FC1137B53FD3}" type="presOf" srcId="{5A1F2625-A305-42DF-95C0-712D5A8106BA}" destId="{04C7A1EE-9106-4C57-AD95-F5E05E4FEB2E}" srcOrd="0" destOrd="0" presId="urn:microsoft.com/office/officeart/2005/8/layout/vList2"/>
    <dgm:cxn modelId="{B35D03D2-9857-45A2-8C3C-8AF31FC9F64F}" srcId="{53A54A97-AB8E-44D0-91B7-5BF7346DE6AA}" destId="{5D13486C-A1CC-4B88-A990-1AE960428526}" srcOrd="4" destOrd="0" parTransId="{E1CDD3B0-2398-47DA-9F3C-679DDC788851}" sibTransId="{0B76F3DE-3D25-4EB8-A4A0-F822573EBB0B}"/>
    <dgm:cxn modelId="{8588A1DD-56F5-4611-A721-6D5E262AEB1F}" type="presParOf" srcId="{2CE33DCB-B66C-49FD-98C1-3229B6842AAF}" destId="{8D8DC783-DAB9-4331-9847-F3725591C3F2}" srcOrd="0" destOrd="0" presId="urn:microsoft.com/office/officeart/2005/8/layout/vList2"/>
    <dgm:cxn modelId="{F18FFA41-D632-4F95-95D9-B2660194A892}" type="presParOf" srcId="{2CE33DCB-B66C-49FD-98C1-3229B6842AAF}" destId="{B21AC35B-B2DF-482B-AB41-983D42A07B76}" srcOrd="1" destOrd="0" presId="urn:microsoft.com/office/officeart/2005/8/layout/vList2"/>
    <dgm:cxn modelId="{B4389481-049C-4D62-B435-95DBDF6FA01A}" type="presParOf" srcId="{2CE33DCB-B66C-49FD-98C1-3229B6842AAF}" destId="{F03B61E9-B5E4-4E5B-8758-7F954900A6DF}" srcOrd="2" destOrd="0" presId="urn:microsoft.com/office/officeart/2005/8/layout/vList2"/>
    <dgm:cxn modelId="{A5D8ED0B-E366-4267-874A-34F1318024A6}" type="presParOf" srcId="{2CE33DCB-B66C-49FD-98C1-3229B6842AAF}" destId="{E85B35CE-AA2F-4E4D-9205-371147F36560}" srcOrd="3" destOrd="0" presId="urn:microsoft.com/office/officeart/2005/8/layout/vList2"/>
    <dgm:cxn modelId="{17A25646-F312-4990-A526-ECF6649CDB96}" type="presParOf" srcId="{2CE33DCB-B66C-49FD-98C1-3229B6842AAF}" destId="{66F1E655-DC24-45F1-BD50-2B8194511501}" srcOrd="4" destOrd="0" presId="urn:microsoft.com/office/officeart/2005/8/layout/vList2"/>
    <dgm:cxn modelId="{CF7ADA9B-DFC2-4657-A5E2-769505036597}" type="presParOf" srcId="{2CE33DCB-B66C-49FD-98C1-3229B6842AAF}" destId="{0A401E86-6148-4C43-A06E-5A246C28D2A7}" srcOrd="5" destOrd="0" presId="urn:microsoft.com/office/officeart/2005/8/layout/vList2"/>
    <dgm:cxn modelId="{FA75AAAA-9545-486E-860C-A33FE7518597}" type="presParOf" srcId="{2CE33DCB-B66C-49FD-98C1-3229B6842AAF}" destId="{F6AC954B-66DA-4DF9-890B-74B7C05DBB3D}" srcOrd="6" destOrd="0" presId="urn:microsoft.com/office/officeart/2005/8/layout/vList2"/>
    <dgm:cxn modelId="{706DC53E-8C42-4FE5-B77B-F026EB781F63}" type="presParOf" srcId="{2CE33DCB-B66C-49FD-98C1-3229B6842AAF}" destId="{947269B5-238B-4F46-AD41-9C99324D461C}" srcOrd="7" destOrd="0" presId="urn:microsoft.com/office/officeart/2005/8/layout/vList2"/>
    <dgm:cxn modelId="{B37F70E3-F4BB-40E0-9E19-BB093168197D}" type="presParOf" srcId="{2CE33DCB-B66C-49FD-98C1-3229B6842AAF}" destId="{055EC97B-2E34-44BB-91CF-8510EC3C565E}" srcOrd="8" destOrd="0" presId="urn:microsoft.com/office/officeart/2005/8/layout/vList2"/>
    <dgm:cxn modelId="{8BC10673-12D1-4FE7-A3F2-ADC22CC947B1}" type="presParOf" srcId="{2CE33DCB-B66C-49FD-98C1-3229B6842AAF}" destId="{24408C8B-D9F7-488D-9605-CD08D89C2015}" srcOrd="9" destOrd="0" presId="urn:microsoft.com/office/officeart/2005/8/layout/vList2"/>
    <dgm:cxn modelId="{02952C8E-311B-45C5-9B81-7CD475E6E501}" type="presParOf" srcId="{2CE33DCB-B66C-49FD-98C1-3229B6842AAF}" destId="{04C7A1EE-9106-4C57-AD95-F5E05E4FEB2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DC783-DAB9-4331-9847-F3725591C3F2}">
      <dsp:nvSpPr>
        <dsp:cNvPr id="0" name=""/>
        <dsp:cNvSpPr/>
      </dsp:nvSpPr>
      <dsp:spPr>
        <a:xfrm>
          <a:off x="0" y="21259"/>
          <a:ext cx="6364224" cy="8614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Design Hardware &amp; </a:t>
          </a:r>
          <a:r>
            <a:rPr lang="en-US" sz="2100" kern="1200" dirty="0" err="1"/>
            <a:t>Documentatie</a:t>
          </a:r>
          <a:r>
            <a:rPr lang="en-US" sz="2100" kern="1200" dirty="0"/>
            <a:t> GP </a:t>
          </a:r>
          <a:r>
            <a:rPr lang="ro-RO" sz="2100" b="1" i="0" kern="1200" dirty="0"/>
            <a:t>✓</a:t>
          </a:r>
          <a:endParaRPr lang="en-US" sz="2100" kern="1200" dirty="0"/>
        </a:p>
      </dsp:txBody>
      <dsp:txXfrm>
        <a:off x="42054" y="63313"/>
        <a:ext cx="6280116" cy="777377"/>
      </dsp:txXfrm>
    </dsp:sp>
    <dsp:sp modelId="{F03B61E9-B5E4-4E5B-8758-7F954900A6DF}">
      <dsp:nvSpPr>
        <dsp:cNvPr id="0" name=""/>
        <dsp:cNvSpPr/>
      </dsp:nvSpPr>
      <dsp:spPr>
        <a:xfrm>
          <a:off x="0" y="943224"/>
          <a:ext cx="6364224" cy="861485"/>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Implementare</a:t>
          </a:r>
          <a:r>
            <a:rPr lang="en-US" sz="2100" kern="1200" dirty="0"/>
            <a:t> General Purpose Processor </a:t>
          </a:r>
          <a:r>
            <a:rPr lang="ro-RO" sz="2100" b="1" i="0" kern="1200" dirty="0"/>
            <a:t>✓</a:t>
          </a:r>
          <a:endParaRPr lang="en-US" sz="2100" kern="1200" dirty="0"/>
        </a:p>
      </dsp:txBody>
      <dsp:txXfrm>
        <a:off x="42054" y="985278"/>
        <a:ext cx="6280116" cy="777377"/>
      </dsp:txXfrm>
    </dsp:sp>
    <dsp:sp modelId="{66F1E655-DC24-45F1-BD50-2B8194511501}">
      <dsp:nvSpPr>
        <dsp:cNvPr id="0" name=""/>
        <dsp:cNvSpPr/>
      </dsp:nvSpPr>
      <dsp:spPr>
        <a:xfrm>
          <a:off x="0" y="1865190"/>
          <a:ext cx="6364224" cy="861485"/>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Testare</a:t>
          </a:r>
          <a:r>
            <a:rPr lang="en-US" sz="2100" kern="1200" dirty="0"/>
            <a:t> General Purpose Processor </a:t>
          </a:r>
          <a:r>
            <a:rPr lang="ro-RO" sz="2100" b="1" i="0" kern="1200" dirty="0"/>
            <a:t>✓</a:t>
          </a:r>
          <a:endParaRPr lang="en-US" sz="2100" kern="1200" dirty="0"/>
        </a:p>
      </dsp:txBody>
      <dsp:txXfrm>
        <a:off x="42054" y="1907244"/>
        <a:ext cx="6280116" cy="777377"/>
      </dsp:txXfrm>
    </dsp:sp>
    <dsp:sp modelId="{F6AC954B-66DA-4DF9-890B-74B7C05DBB3D}">
      <dsp:nvSpPr>
        <dsp:cNvPr id="0" name=""/>
        <dsp:cNvSpPr/>
      </dsp:nvSpPr>
      <dsp:spPr>
        <a:xfrm>
          <a:off x="0" y="2787156"/>
          <a:ext cx="6364224" cy="861485"/>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ASIP </a:t>
          </a:r>
          <a:r>
            <a:rPr lang="en-US" sz="2100" b="1" kern="1200" dirty="0"/>
            <a:t>X</a:t>
          </a:r>
          <a:endParaRPr lang="en-US" sz="2100" kern="1200" dirty="0"/>
        </a:p>
      </dsp:txBody>
      <dsp:txXfrm>
        <a:off x="42054" y="2829210"/>
        <a:ext cx="6280116" cy="777377"/>
      </dsp:txXfrm>
    </dsp:sp>
    <dsp:sp modelId="{055EC97B-2E34-44BB-91CF-8510EC3C565E}">
      <dsp:nvSpPr>
        <dsp:cNvPr id="0" name=""/>
        <dsp:cNvSpPr/>
      </dsp:nvSpPr>
      <dsp:spPr>
        <a:xfrm>
          <a:off x="0" y="3709121"/>
          <a:ext cx="6364224" cy="861485"/>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Testare</a:t>
          </a:r>
          <a:r>
            <a:rPr lang="en-US" sz="2100" kern="1200" dirty="0"/>
            <a:t> ASIP </a:t>
          </a:r>
          <a:r>
            <a:rPr lang="en-US" sz="2100" b="1" kern="1200" dirty="0"/>
            <a:t>X</a:t>
          </a:r>
          <a:endParaRPr lang="en-US" sz="2100" kern="1200" dirty="0"/>
        </a:p>
      </dsp:txBody>
      <dsp:txXfrm>
        <a:off x="42054" y="3751175"/>
        <a:ext cx="6280116" cy="777377"/>
      </dsp:txXfrm>
    </dsp:sp>
    <dsp:sp modelId="{04C7A1EE-9106-4C57-AD95-F5E05E4FEB2E}">
      <dsp:nvSpPr>
        <dsp:cNvPr id="0" name=""/>
        <dsp:cNvSpPr/>
      </dsp:nvSpPr>
      <dsp:spPr>
        <a:xfrm>
          <a:off x="0" y="4631087"/>
          <a:ext cx="6364224" cy="8614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Prezentarea</a:t>
          </a:r>
          <a:r>
            <a:rPr lang="en-US" sz="2100" kern="1200" dirty="0"/>
            <a:t> </a:t>
          </a:r>
          <a:r>
            <a:rPr lang="en-US" sz="2100" kern="1200" dirty="0" err="1"/>
            <a:t>finala</a:t>
          </a:r>
          <a:r>
            <a:rPr lang="en-US" sz="2100" kern="1200" dirty="0"/>
            <a:t> a </a:t>
          </a:r>
          <a:r>
            <a:rPr lang="en-US" sz="2100" kern="1200" dirty="0" err="1"/>
            <a:t>proiectului</a:t>
          </a:r>
          <a:r>
            <a:rPr lang="en-US" sz="2100" kern="1200" dirty="0"/>
            <a:t> - </a:t>
          </a:r>
          <a:r>
            <a:rPr lang="en-US" sz="2100" kern="1200" dirty="0" err="1"/>
            <a:t>prezentare</a:t>
          </a:r>
          <a:r>
            <a:rPr lang="en-US" sz="2100" kern="1200" dirty="0"/>
            <a:t>, </a:t>
          </a:r>
          <a:r>
            <a:rPr lang="en-US" sz="2100" kern="1200" dirty="0" err="1"/>
            <a:t>documentatie</a:t>
          </a:r>
          <a:r>
            <a:rPr lang="en-US" sz="2100" kern="1200" dirty="0"/>
            <a:t> </a:t>
          </a:r>
          <a:r>
            <a:rPr lang="ro-RO" sz="2100" b="1" i="0" kern="1200" dirty="0"/>
            <a:t>✓</a:t>
          </a:r>
          <a:endParaRPr lang="en-US" sz="2100" kern="1200" dirty="0"/>
        </a:p>
      </dsp:txBody>
      <dsp:txXfrm>
        <a:off x="42054" y="4673141"/>
        <a:ext cx="6280116" cy="7773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53B6-2C4B-4E35-F167-B8420660B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a:extLst>
              <a:ext uri="{FF2B5EF4-FFF2-40B4-BE49-F238E27FC236}">
                <a16:creationId xmlns:a16="http://schemas.microsoft.com/office/drawing/2014/main" id="{87016749-2F2C-319D-2A0F-E47E22F97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a:extLst>
              <a:ext uri="{FF2B5EF4-FFF2-40B4-BE49-F238E27FC236}">
                <a16:creationId xmlns:a16="http://schemas.microsoft.com/office/drawing/2014/main" id="{096E2ABB-5EA0-EA6E-8935-7E3B15E6E24D}"/>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5" name="Footer Placeholder 4">
            <a:extLst>
              <a:ext uri="{FF2B5EF4-FFF2-40B4-BE49-F238E27FC236}">
                <a16:creationId xmlns:a16="http://schemas.microsoft.com/office/drawing/2014/main" id="{8830260C-E83B-998C-0066-D152DAD44E8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773D45F-3799-D46D-AA07-05BD5DE482B3}"/>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253044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DC6-CA93-4E6C-92E2-4435C88976F7}"/>
              </a:ext>
            </a:extLst>
          </p:cNvPr>
          <p:cNvSpPr>
            <a:spLocks noGrp="1"/>
          </p:cNvSpPr>
          <p:nvPr>
            <p:ph type="title"/>
          </p:nvPr>
        </p:nvSpPr>
        <p:spPr/>
        <p:txBody>
          <a:bodyPr/>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37675798-3C4D-1340-61A9-27898B76A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CF3C228F-AF72-DE92-217F-9CE470B8F8A4}"/>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5" name="Footer Placeholder 4">
            <a:extLst>
              <a:ext uri="{FF2B5EF4-FFF2-40B4-BE49-F238E27FC236}">
                <a16:creationId xmlns:a16="http://schemas.microsoft.com/office/drawing/2014/main" id="{E80DD8DA-4D0D-B968-78C6-3545EC0A6067}"/>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CA0B21C5-2920-0FEB-AF7A-0C713572D17D}"/>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1681807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EEBDAC-2110-A39B-C1FB-D80AB92778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840B2A65-5E25-D504-7C9B-8B948960E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96ECC781-F572-B4D5-4F43-06EB024F9E03}"/>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5" name="Footer Placeholder 4">
            <a:extLst>
              <a:ext uri="{FF2B5EF4-FFF2-40B4-BE49-F238E27FC236}">
                <a16:creationId xmlns:a16="http://schemas.microsoft.com/office/drawing/2014/main" id="{A548EF07-1057-3E45-8B75-58661ED08A37}"/>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A29A0378-2CF7-F8E2-0021-73F3256A4AF9}"/>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370184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79A0-9712-D5E0-6E08-A75635D942E6}"/>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81CA8ED9-BB8B-19FA-647B-AC7A04FD3E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8D550657-CCFC-0C2F-A0B4-D930DB305894}"/>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5" name="Footer Placeholder 4">
            <a:extLst>
              <a:ext uri="{FF2B5EF4-FFF2-40B4-BE49-F238E27FC236}">
                <a16:creationId xmlns:a16="http://schemas.microsoft.com/office/drawing/2014/main" id="{43FB44D9-0604-F5E9-6494-3783F34EC8C8}"/>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AE993EE1-C450-E041-7D61-5D8CD38DEB1E}"/>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222915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C822-0752-DB2E-4930-FE3442B45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a:extLst>
              <a:ext uri="{FF2B5EF4-FFF2-40B4-BE49-F238E27FC236}">
                <a16:creationId xmlns:a16="http://schemas.microsoft.com/office/drawing/2014/main" id="{9AF68F2F-3956-FCE8-1405-7E9F365585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03FCF-8F86-C7CE-66BC-C99619459DDD}"/>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5" name="Footer Placeholder 4">
            <a:extLst>
              <a:ext uri="{FF2B5EF4-FFF2-40B4-BE49-F238E27FC236}">
                <a16:creationId xmlns:a16="http://schemas.microsoft.com/office/drawing/2014/main" id="{407D3B8D-5BB0-2ED2-AD3B-91706A2B0086}"/>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C75E4F6A-8A51-4E86-2B99-B21662C75BDB}"/>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337428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8DAC-7265-F9D7-33AD-7500BC8B46FC}"/>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E69BC84C-B908-6DCE-B253-E2B6CDB2BB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a:extLst>
              <a:ext uri="{FF2B5EF4-FFF2-40B4-BE49-F238E27FC236}">
                <a16:creationId xmlns:a16="http://schemas.microsoft.com/office/drawing/2014/main" id="{DAEE02CB-A73B-EA45-6234-4C5BE98C8C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a:extLst>
              <a:ext uri="{FF2B5EF4-FFF2-40B4-BE49-F238E27FC236}">
                <a16:creationId xmlns:a16="http://schemas.microsoft.com/office/drawing/2014/main" id="{E31556B6-2D5B-3DA6-6A78-44D577071156}"/>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6" name="Footer Placeholder 5">
            <a:extLst>
              <a:ext uri="{FF2B5EF4-FFF2-40B4-BE49-F238E27FC236}">
                <a16:creationId xmlns:a16="http://schemas.microsoft.com/office/drawing/2014/main" id="{DDEDE348-1BAC-A1C4-93F2-8982C34C6E14}"/>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9424F2E1-0E96-8C84-45BC-B96F1DB04C62}"/>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37307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43FA-C696-497B-00F7-0C867B65BB09}"/>
              </a:ext>
            </a:extLst>
          </p:cNvPr>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a:extLst>
              <a:ext uri="{FF2B5EF4-FFF2-40B4-BE49-F238E27FC236}">
                <a16:creationId xmlns:a16="http://schemas.microsoft.com/office/drawing/2014/main" id="{6E1F9C4F-1D6F-2BE5-2E38-6DCBA3FA8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59A67A-590C-8BCC-8450-0B722DC1A9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a:extLst>
              <a:ext uri="{FF2B5EF4-FFF2-40B4-BE49-F238E27FC236}">
                <a16:creationId xmlns:a16="http://schemas.microsoft.com/office/drawing/2014/main" id="{897AD3A1-4F43-C494-24F0-C62790BBF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423AC7-F198-78EE-8921-78C79D0854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a:extLst>
              <a:ext uri="{FF2B5EF4-FFF2-40B4-BE49-F238E27FC236}">
                <a16:creationId xmlns:a16="http://schemas.microsoft.com/office/drawing/2014/main" id="{4D7879A0-05E6-C033-BD4D-B0D079784AA5}"/>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8" name="Footer Placeholder 7">
            <a:extLst>
              <a:ext uri="{FF2B5EF4-FFF2-40B4-BE49-F238E27FC236}">
                <a16:creationId xmlns:a16="http://schemas.microsoft.com/office/drawing/2014/main" id="{8FDA847C-9F18-1C54-D035-D38478F64185}"/>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396CB05B-A4E6-31F3-04D3-029F097E1DA6}"/>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268684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3E94-61D8-2908-7FAF-A23DB2D5F4A8}"/>
              </a:ext>
            </a:extLst>
          </p:cNvPr>
          <p:cNvSpPr>
            <a:spLocks noGrp="1"/>
          </p:cNvSpPr>
          <p:nvPr>
            <p:ph type="title"/>
          </p:nvPr>
        </p:nvSpPr>
        <p:spPr/>
        <p:txBody>
          <a:bodyPr/>
          <a:lstStyle/>
          <a:p>
            <a:r>
              <a:rPr lang="en-US"/>
              <a:t>Click to edit Master title style</a:t>
            </a:r>
            <a:endParaRPr lang="ro-RO"/>
          </a:p>
        </p:txBody>
      </p:sp>
      <p:sp>
        <p:nvSpPr>
          <p:cNvPr id="3" name="Date Placeholder 2">
            <a:extLst>
              <a:ext uri="{FF2B5EF4-FFF2-40B4-BE49-F238E27FC236}">
                <a16:creationId xmlns:a16="http://schemas.microsoft.com/office/drawing/2014/main" id="{04E9A3FB-559F-F1BE-8AD5-F55FC6ACABD8}"/>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4" name="Footer Placeholder 3">
            <a:extLst>
              <a:ext uri="{FF2B5EF4-FFF2-40B4-BE49-F238E27FC236}">
                <a16:creationId xmlns:a16="http://schemas.microsoft.com/office/drawing/2014/main" id="{229ADF5C-6271-ACFB-ED73-EED838625F34}"/>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39F417E5-C820-9705-D280-6E0421AA78CF}"/>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273527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79B6B-AE44-6A11-34CD-85CC3FCE77BA}"/>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3" name="Footer Placeholder 2">
            <a:extLst>
              <a:ext uri="{FF2B5EF4-FFF2-40B4-BE49-F238E27FC236}">
                <a16:creationId xmlns:a16="http://schemas.microsoft.com/office/drawing/2014/main" id="{2E2A3E4F-80C2-7214-E6CD-250181236079}"/>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22CE6366-1D8D-AF7D-4D93-5CB98DDE7BC8}"/>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3708659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3E86-E71E-8F36-577A-C5DEA1AD6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a:extLst>
              <a:ext uri="{FF2B5EF4-FFF2-40B4-BE49-F238E27FC236}">
                <a16:creationId xmlns:a16="http://schemas.microsoft.com/office/drawing/2014/main" id="{CC3ABFC2-7385-CE31-F8FE-2E2A3E599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a:extLst>
              <a:ext uri="{FF2B5EF4-FFF2-40B4-BE49-F238E27FC236}">
                <a16:creationId xmlns:a16="http://schemas.microsoft.com/office/drawing/2014/main" id="{9D539630-3780-C4AA-0EB9-207A8823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15AB0-7F2A-A3AE-377B-BFDA29D2E7B4}"/>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6" name="Footer Placeholder 5">
            <a:extLst>
              <a:ext uri="{FF2B5EF4-FFF2-40B4-BE49-F238E27FC236}">
                <a16:creationId xmlns:a16="http://schemas.microsoft.com/office/drawing/2014/main" id="{9205EFBC-9009-5215-E981-A8ADCD79144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2E3BEAC9-E2DE-48FB-D3E8-C5289D41D2D3}"/>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1848987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2DC6-00DE-2EA3-A035-AC91C61FA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a:extLst>
              <a:ext uri="{FF2B5EF4-FFF2-40B4-BE49-F238E27FC236}">
                <a16:creationId xmlns:a16="http://schemas.microsoft.com/office/drawing/2014/main" id="{36A6638A-0092-8840-B8F1-730D395BBB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3E5F3626-7338-2D56-796A-54B74477F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ABF66-E897-33B9-E74B-E996E0EF61B3}"/>
              </a:ext>
            </a:extLst>
          </p:cNvPr>
          <p:cNvSpPr>
            <a:spLocks noGrp="1"/>
          </p:cNvSpPr>
          <p:nvPr>
            <p:ph type="dt" sz="half" idx="10"/>
          </p:nvPr>
        </p:nvSpPr>
        <p:spPr/>
        <p:txBody>
          <a:bodyPr/>
          <a:lstStyle/>
          <a:p>
            <a:fld id="{D66D7587-90FA-4351-8AE4-2849B84D2DD1}" type="datetimeFigureOut">
              <a:rPr lang="ro-RO" smtClean="0"/>
              <a:t>10.01.2024</a:t>
            </a:fld>
            <a:endParaRPr lang="ro-RO"/>
          </a:p>
        </p:txBody>
      </p:sp>
      <p:sp>
        <p:nvSpPr>
          <p:cNvPr id="6" name="Footer Placeholder 5">
            <a:extLst>
              <a:ext uri="{FF2B5EF4-FFF2-40B4-BE49-F238E27FC236}">
                <a16:creationId xmlns:a16="http://schemas.microsoft.com/office/drawing/2014/main" id="{17F7D26A-9CB3-673B-14C4-3CAFF55D829E}"/>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7A8613AF-483E-7221-8E67-164C78869259}"/>
              </a:ext>
            </a:extLst>
          </p:cNvPr>
          <p:cNvSpPr>
            <a:spLocks noGrp="1"/>
          </p:cNvSpPr>
          <p:nvPr>
            <p:ph type="sldNum" sz="quarter" idx="12"/>
          </p:nvPr>
        </p:nvSpPr>
        <p:spPr/>
        <p:txBody>
          <a:bodyPr/>
          <a:lstStyle/>
          <a:p>
            <a:fld id="{B2F898FE-8CA1-4895-8CC8-0F4616639EB3}" type="slidenum">
              <a:rPr lang="ro-RO" smtClean="0"/>
              <a:t>‹#›</a:t>
            </a:fld>
            <a:endParaRPr lang="ro-RO"/>
          </a:p>
        </p:txBody>
      </p:sp>
    </p:spTree>
    <p:extLst>
      <p:ext uri="{BB962C8B-B14F-4D97-AF65-F5344CB8AC3E}">
        <p14:creationId xmlns:p14="http://schemas.microsoft.com/office/powerpoint/2010/main" val="3142991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4BDA6-F8C6-B5F7-2F92-1B69E6433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a:extLst>
              <a:ext uri="{FF2B5EF4-FFF2-40B4-BE49-F238E27FC236}">
                <a16:creationId xmlns:a16="http://schemas.microsoft.com/office/drawing/2014/main" id="{2D8EE22D-BAA5-52FE-F3A6-7717E4C54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7BB18C5A-EB84-A939-0A2D-D9651F28C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D7587-90FA-4351-8AE4-2849B84D2DD1}" type="datetimeFigureOut">
              <a:rPr lang="ro-RO" smtClean="0"/>
              <a:t>10.01.2024</a:t>
            </a:fld>
            <a:endParaRPr lang="ro-RO"/>
          </a:p>
        </p:txBody>
      </p:sp>
      <p:sp>
        <p:nvSpPr>
          <p:cNvPr id="5" name="Footer Placeholder 4">
            <a:extLst>
              <a:ext uri="{FF2B5EF4-FFF2-40B4-BE49-F238E27FC236}">
                <a16:creationId xmlns:a16="http://schemas.microsoft.com/office/drawing/2014/main" id="{6F34544F-7F10-DEBD-FCF6-F5750C5D7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E8777B7B-643E-E938-80FA-BDF45C2B67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F898FE-8CA1-4895-8CC8-0F4616639EB3}" type="slidenum">
              <a:rPr lang="ro-RO" smtClean="0"/>
              <a:t>‹#›</a:t>
            </a:fld>
            <a:endParaRPr lang="ro-RO"/>
          </a:p>
        </p:txBody>
      </p:sp>
      <p:sp>
        <p:nvSpPr>
          <p:cNvPr id="8" name="TextBox 7">
            <a:extLst>
              <a:ext uri="{FF2B5EF4-FFF2-40B4-BE49-F238E27FC236}">
                <a16:creationId xmlns:a16="http://schemas.microsoft.com/office/drawing/2014/main" id="{0D510FD0-22F9-11A7-8AB9-C0CF2E1E49F3}"/>
              </a:ext>
            </a:extLst>
          </p:cNvPr>
          <p:cNvSpPr txBox="1"/>
          <p:nvPr userDrawn="1">
            <p:extLst>
              <p:ext uri="{1162E1C5-73C7-4A58-AE30-91384D911F3F}">
                <p184:classification xmlns:p184="http://schemas.microsoft.com/office/powerpoint/2018/4/main" val="ftr"/>
              </p:ext>
            </p:extLst>
          </p:nvPr>
        </p:nvSpPr>
        <p:spPr>
          <a:xfrm>
            <a:off x="5925312" y="6736080"/>
            <a:ext cx="369888" cy="121920"/>
          </a:xfrm>
          <a:prstGeom prst="rect">
            <a:avLst/>
          </a:prstGeom>
        </p:spPr>
        <p:txBody>
          <a:bodyPr horzOverflow="overflow" lIns="0" tIns="0" rIns="0" bIns="0">
            <a:spAutoFit/>
          </a:bodyPr>
          <a:lstStyle/>
          <a:p>
            <a:pPr algn="l"/>
            <a:r>
              <a:rPr lang="ro-RO"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1347669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D783F2-4342-0F64-018F-3337F2D5D97B}"/>
              </a:ext>
            </a:extLst>
          </p:cNvPr>
          <p:cNvSpPr>
            <a:spLocks noGrp="1"/>
          </p:cNvSpPr>
          <p:nvPr>
            <p:ph type="ctrTitle"/>
          </p:nvPr>
        </p:nvSpPr>
        <p:spPr>
          <a:xfrm>
            <a:off x="4038600" y="1939159"/>
            <a:ext cx="7644627" cy="2751086"/>
          </a:xfrm>
        </p:spPr>
        <p:txBody>
          <a:bodyPr>
            <a:normAutofit/>
          </a:bodyPr>
          <a:lstStyle/>
          <a:p>
            <a:pPr algn="r"/>
            <a:r>
              <a:rPr lang="ro-RO" dirty="0"/>
              <a:t>General Purpose Processor</a:t>
            </a:r>
            <a:endParaRPr lang="ro-RO"/>
          </a:p>
        </p:txBody>
      </p:sp>
      <p:sp>
        <p:nvSpPr>
          <p:cNvPr id="3" name="Subtitle 2">
            <a:extLst>
              <a:ext uri="{FF2B5EF4-FFF2-40B4-BE49-F238E27FC236}">
                <a16:creationId xmlns:a16="http://schemas.microsoft.com/office/drawing/2014/main" id="{FAA8EDDF-9EBB-81D1-D4FC-5753F9C30E5F}"/>
              </a:ext>
            </a:extLst>
          </p:cNvPr>
          <p:cNvSpPr>
            <a:spLocks noGrp="1"/>
          </p:cNvSpPr>
          <p:nvPr>
            <p:ph type="subTitle" idx="1"/>
          </p:nvPr>
        </p:nvSpPr>
        <p:spPr>
          <a:xfrm>
            <a:off x="4038600" y="4782320"/>
            <a:ext cx="7644627" cy="1329443"/>
          </a:xfrm>
        </p:spPr>
        <p:txBody>
          <a:bodyPr>
            <a:normAutofit/>
          </a:bodyPr>
          <a:lstStyle/>
          <a:p>
            <a:pPr algn="r"/>
            <a:r>
              <a:rPr lang="ro-RO" dirty="0"/>
              <a:t>Fundamente de ingineria calculatoarelor</a:t>
            </a:r>
            <a:endParaRPr lang="ro-RO"/>
          </a:p>
        </p:txBody>
      </p:sp>
    </p:spTree>
    <p:extLst>
      <p:ext uri="{BB962C8B-B14F-4D97-AF65-F5344CB8AC3E}">
        <p14:creationId xmlns:p14="http://schemas.microsoft.com/office/powerpoint/2010/main" val="3519253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2" name="Rectangle 47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677119" y="810623"/>
            <a:ext cx="4894428" cy="3570162"/>
          </a:xfrm>
        </p:spPr>
        <p:txBody>
          <a:bodyPr vert="horz" lIns="91440" tIns="45720" rIns="91440" bIns="45720" rtlCol="0" anchor="b">
            <a:normAutofit/>
          </a:bodyPr>
          <a:lstStyle/>
          <a:p>
            <a:r>
              <a:rPr lang="en-US" sz="5400" kern="1200">
                <a:solidFill>
                  <a:schemeClr val="bg1"/>
                </a:solidFill>
                <a:latin typeface="+mj-lt"/>
                <a:ea typeface="+mj-ea"/>
                <a:cs typeface="+mj-cs"/>
              </a:rPr>
              <a:t>Software Design</a:t>
            </a:r>
            <a:br>
              <a:rPr lang="en-US" sz="5400" kern="1200">
                <a:solidFill>
                  <a:schemeClr val="bg1"/>
                </a:solidFill>
                <a:latin typeface="+mj-lt"/>
                <a:ea typeface="+mj-ea"/>
                <a:cs typeface="+mj-cs"/>
              </a:rPr>
            </a:br>
            <a:r>
              <a:rPr lang="en-US" sz="5400" kern="1200">
                <a:solidFill>
                  <a:schemeClr val="bg1"/>
                </a:solidFill>
                <a:latin typeface="+mj-lt"/>
                <a:ea typeface="+mj-ea"/>
                <a:cs typeface="+mj-cs"/>
              </a:rPr>
              <a:t>CPU</a:t>
            </a:r>
          </a:p>
        </p:txBody>
      </p:sp>
      <p:grpSp>
        <p:nvGrpSpPr>
          <p:cNvPr id="489" name="Group 476">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478" name="Rectangle 477">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78">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1" name="Rectangle 480">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484" name="Freeform: Shape 48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Picture 5">
            <a:extLst>
              <a:ext uri="{FF2B5EF4-FFF2-40B4-BE49-F238E27FC236}">
                <a16:creationId xmlns:a16="http://schemas.microsoft.com/office/drawing/2014/main" id="{BBB85E78-307B-A616-DED5-66FDDC70118A}"/>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848269" y="1126418"/>
            <a:ext cx="1837875" cy="4594684"/>
          </a:xfrm>
          <a:prstGeom prst="rect">
            <a:avLst/>
          </a:prstGeom>
          <a:ln w="28575">
            <a:noFill/>
          </a:ln>
        </p:spPr>
      </p:pic>
      <p:sp>
        <p:nvSpPr>
          <p:cNvPr id="49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2"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4" name="Oval 49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6" name="Oval 495">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9434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6" name="Rectangle 465">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8" name="Arc 467">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838953" y="2269798"/>
            <a:ext cx="5488168" cy="2387600"/>
          </a:xfrm>
        </p:spPr>
        <p:txBody>
          <a:bodyPr vert="horz" lIns="91440" tIns="45720" rIns="91440" bIns="45720" rtlCol="0" anchor="b">
            <a:normAutofit fontScale="90000"/>
          </a:bodyPr>
          <a:lstStyle/>
          <a:p>
            <a:pPr algn="ctr"/>
            <a:r>
              <a:rPr lang="en-US" sz="5600" kern="1200" dirty="0">
                <a:solidFill>
                  <a:srgbClr val="FFFFFF"/>
                </a:solidFill>
                <a:latin typeface="+mj-lt"/>
                <a:ea typeface="+mj-ea"/>
                <a:cs typeface="+mj-cs"/>
              </a:rPr>
              <a:t>Software Design</a:t>
            </a:r>
            <a:br>
              <a:rPr lang="en-US" sz="5600" kern="1200" dirty="0">
                <a:solidFill>
                  <a:srgbClr val="FFFFFF"/>
                </a:solidFill>
                <a:latin typeface="+mj-lt"/>
                <a:ea typeface="+mj-ea"/>
                <a:cs typeface="+mj-cs"/>
              </a:rPr>
            </a:b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Flag Register</a:t>
            </a:r>
            <a:br>
              <a:rPr lang="en-US" sz="5600" kern="1200" dirty="0">
                <a:solidFill>
                  <a:srgbClr val="FFFFFF"/>
                </a:solidFill>
                <a:latin typeface="+mj-lt"/>
                <a:ea typeface="+mj-ea"/>
                <a:cs typeface="+mj-cs"/>
              </a:rPr>
            </a:b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Instruction Memory</a:t>
            </a:r>
          </a:p>
        </p:txBody>
      </p:sp>
      <p:sp>
        <p:nvSpPr>
          <p:cNvPr id="470" name="Oval 469">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B85E78-307B-A616-DED5-66FDDC7011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5098" y="770972"/>
            <a:ext cx="4444398" cy="2442784"/>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pic>
        <p:nvPicPr>
          <p:cNvPr id="7" name="Picture 6">
            <a:extLst>
              <a:ext uri="{FF2B5EF4-FFF2-40B4-BE49-F238E27FC236}">
                <a16:creationId xmlns:a16="http://schemas.microsoft.com/office/drawing/2014/main" id="{F8B69C30-E8E4-42ED-A7F6-3FF5243E8C14}"/>
              </a:ext>
            </a:extLst>
          </p:cNvPr>
          <p:cNvPicPr>
            <a:picLocks noChangeAspect="1"/>
          </p:cNvPicPr>
          <p:nvPr/>
        </p:nvPicPr>
        <p:blipFill>
          <a:blip r:embed="rId3"/>
          <a:stretch>
            <a:fillRect/>
          </a:stretch>
        </p:blipFill>
        <p:spPr>
          <a:xfrm>
            <a:off x="6725098" y="3806614"/>
            <a:ext cx="4620365" cy="2576621"/>
          </a:xfrm>
          <a:prstGeom prst="rect">
            <a:avLst/>
          </a:prstGeom>
        </p:spPr>
      </p:pic>
      <p:sp>
        <p:nvSpPr>
          <p:cNvPr id="8" name="TextBox 7">
            <a:extLst>
              <a:ext uri="{FF2B5EF4-FFF2-40B4-BE49-F238E27FC236}">
                <a16:creationId xmlns:a16="http://schemas.microsoft.com/office/drawing/2014/main" id="{3DD79114-A3E6-DF64-9186-BDAF1AAF9AC6}"/>
              </a:ext>
            </a:extLst>
          </p:cNvPr>
          <p:cNvSpPr txBox="1"/>
          <p:nvPr/>
        </p:nvSpPr>
        <p:spPr>
          <a:xfrm>
            <a:off x="841512" y="4165600"/>
            <a:ext cx="4471278" cy="369332"/>
          </a:xfrm>
          <a:prstGeom prst="rect">
            <a:avLst/>
          </a:prstGeom>
          <a:noFill/>
        </p:spPr>
        <p:txBody>
          <a:bodyPr wrap="square" rtlCol="0">
            <a:spAutoFit/>
          </a:bodyPr>
          <a:lstStyle/>
          <a:p>
            <a:endParaRPr lang="ro-RO" dirty="0"/>
          </a:p>
        </p:txBody>
      </p:sp>
    </p:spTree>
    <p:extLst>
      <p:ext uri="{BB962C8B-B14F-4D97-AF65-F5344CB8AC3E}">
        <p14:creationId xmlns:p14="http://schemas.microsoft.com/office/powerpoint/2010/main" val="125883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6" name="Rectangle 495">
            <a:extLst>
              <a:ext uri="{FF2B5EF4-FFF2-40B4-BE49-F238E27FC236}">
                <a16:creationId xmlns:a16="http://schemas.microsoft.com/office/drawing/2014/main" id="{08373A3F-54E0-424E-A84D-35221221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4354513" y="841375"/>
            <a:ext cx="3505200" cy="3114698"/>
          </a:xfrm>
        </p:spPr>
        <p:txBody>
          <a:bodyPr vert="horz" lIns="91440" tIns="45720" rIns="91440" bIns="45720" rtlCol="0" anchor="b">
            <a:normAutofit/>
          </a:bodyPr>
          <a:lstStyle/>
          <a:p>
            <a:pPr algn="ctr"/>
            <a:r>
              <a:rPr lang="en-US" sz="3500" dirty="0">
                <a:solidFill>
                  <a:schemeClr val="bg1"/>
                </a:solidFill>
              </a:rPr>
              <a:t>Software Design</a:t>
            </a:r>
            <a:br>
              <a:rPr lang="en-US" sz="3500" dirty="0">
                <a:solidFill>
                  <a:schemeClr val="bg1"/>
                </a:solidFill>
              </a:rPr>
            </a:br>
            <a:br>
              <a:rPr lang="en-US" sz="3500" dirty="0">
                <a:solidFill>
                  <a:schemeClr val="bg1"/>
                </a:solidFill>
              </a:rPr>
            </a:br>
            <a:r>
              <a:rPr lang="en-US" sz="3500" dirty="0">
                <a:solidFill>
                  <a:schemeClr val="bg1"/>
                </a:solidFill>
              </a:rPr>
              <a:t>Memory</a:t>
            </a:r>
            <a:br>
              <a:rPr lang="en-US" sz="3500" dirty="0">
                <a:solidFill>
                  <a:schemeClr val="bg1"/>
                </a:solidFill>
              </a:rPr>
            </a:br>
            <a:br>
              <a:rPr lang="en-US" sz="3500" dirty="0">
                <a:solidFill>
                  <a:schemeClr val="bg1"/>
                </a:solidFill>
              </a:rPr>
            </a:br>
            <a:r>
              <a:rPr lang="en-US" sz="3500" dirty="0">
                <a:solidFill>
                  <a:schemeClr val="bg1"/>
                </a:solidFill>
              </a:rPr>
              <a:t>Program Counter</a:t>
            </a:r>
          </a:p>
        </p:txBody>
      </p:sp>
      <p:grpSp>
        <p:nvGrpSpPr>
          <p:cNvPr id="498" name="Group 497">
            <a:extLst>
              <a:ext uri="{FF2B5EF4-FFF2-40B4-BE49-F238E27FC236}">
                <a16:creationId xmlns:a16="http://schemas.microsoft.com/office/drawing/2014/main" id="{B7BAEF06-AB74-442C-8C30-B88233FD8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grpSp>
          <p:nvGrpSpPr>
            <p:cNvPr id="499" name="Group 498">
              <a:extLst>
                <a:ext uri="{FF2B5EF4-FFF2-40B4-BE49-F238E27FC236}">
                  <a16:creationId xmlns:a16="http://schemas.microsoft.com/office/drawing/2014/main" id="{BDFD9AA5-A6A4-499F-BB09-5CD7F8145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503" name="Freeform: Shape 502">
                <a:extLst>
                  <a:ext uri="{FF2B5EF4-FFF2-40B4-BE49-F238E27FC236}">
                    <a16:creationId xmlns:a16="http://schemas.microsoft.com/office/drawing/2014/main" id="{5F499571-4EEA-4442-B71C-2972335B3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Freeform: Shape 503">
                <a:extLst>
                  <a:ext uri="{FF2B5EF4-FFF2-40B4-BE49-F238E27FC236}">
                    <a16:creationId xmlns:a16="http://schemas.microsoft.com/office/drawing/2014/main" id="{9FFC7284-7A71-4F33-AB06-E0D1EB1CA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0" name="Group 499">
              <a:extLst>
                <a:ext uri="{FF2B5EF4-FFF2-40B4-BE49-F238E27FC236}">
                  <a16:creationId xmlns:a16="http://schemas.microsoft.com/office/drawing/2014/main" id="{C27F758D-B23C-459E-AD21-6621782C72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501" name="Freeform: Shape 500">
                <a:extLst>
                  <a:ext uri="{FF2B5EF4-FFF2-40B4-BE49-F238E27FC236}">
                    <a16:creationId xmlns:a16="http://schemas.microsoft.com/office/drawing/2014/main" id="{08DD5D69-A882-48D7-ACFB-68E2DC6B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2" name="Freeform: Shape 501">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descr="A screen shot of a computer program&#10;&#10;Description automatically generated">
            <a:extLst>
              <a:ext uri="{FF2B5EF4-FFF2-40B4-BE49-F238E27FC236}">
                <a16:creationId xmlns:a16="http://schemas.microsoft.com/office/drawing/2014/main" id="{BBB85E78-307B-A616-DED5-66FDDC70118A}"/>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13544" y="1935473"/>
            <a:ext cx="2598738" cy="2987055"/>
          </a:xfrm>
          <a:prstGeom prst="rect">
            <a:avLst/>
          </a:prstGeom>
        </p:spPr>
      </p:pic>
      <p:grpSp>
        <p:nvGrpSpPr>
          <p:cNvPr id="506" name="Group 505">
            <a:extLst>
              <a:ext uri="{FF2B5EF4-FFF2-40B4-BE49-F238E27FC236}">
                <a16:creationId xmlns:a16="http://schemas.microsoft.com/office/drawing/2014/main" id="{C9829185-6353-4E3C-B082-AA7F519391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grpSp>
          <p:nvGrpSpPr>
            <p:cNvPr id="507" name="Group 506">
              <a:extLst>
                <a:ext uri="{FF2B5EF4-FFF2-40B4-BE49-F238E27FC236}">
                  <a16:creationId xmlns:a16="http://schemas.microsoft.com/office/drawing/2014/main" id="{BB7BB359-8B77-484C-B9CD-6376139A3A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511" name="Freeform: Shape 510">
                <a:extLst>
                  <a:ext uri="{FF2B5EF4-FFF2-40B4-BE49-F238E27FC236}">
                    <a16:creationId xmlns:a16="http://schemas.microsoft.com/office/drawing/2014/main" id="{AA96BE9D-5B3B-4CA9-8895-33FAA3804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Freeform: Shape 511">
                <a:extLst>
                  <a:ext uri="{FF2B5EF4-FFF2-40B4-BE49-F238E27FC236}">
                    <a16:creationId xmlns:a16="http://schemas.microsoft.com/office/drawing/2014/main" id="{7840E2BF-E954-4173-BF70-2DAE9E19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8" name="Group 507">
              <a:extLst>
                <a:ext uri="{FF2B5EF4-FFF2-40B4-BE49-F238E27FC236}">
                  <a16:creationId xmlns:a16="http://schemas.microsoft.com/office/drawing/2014/main" id="{3F125B5A-DFAC-4B6D-B14F-287F8C436A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509" name="Freeform: Shape 508">
                <a:extLst>
                  <a:ext uri="{FF2B5EF4-FFF2-40B4-BE49-F238E27FC236}">
                    <a16:creationId xmlns:a16="http://schemas.microsoft.com/office/drawing/2014/main" id="{6AF4804F-69E5-479A-9F45-C0E463171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0" name="Freeform: Shape 509">
                <a:extLst>
                  <a:ext uri="{FF2B5EF4-FFF2-40B4-BE49-F238E27FC236}">
                    <a16:creationId xmlns:a16="http://schemas.microsoft.com/office/drawing/2014/main" id="{3CA5C733-38F9-4D36-A78D-0AB08CCBB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descr="A computer screen with text and numbers&#10;&#10;Description automatically generated">
            <a:extLst>
              <a:ext uri="{FF2B5EF4-FFF2-40B4-BE49-F238E27FC236}">
                <a16:creationId xmlns:a16="http://schemas.microsoft.com/office/drawing/2014/main" id="{F8B69C30-E8E4-42ED-A7F6-3FF5243E8C14}"/>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9201944" y="2292844"/>
            <a:ext cx="2619375" cy="2272307"/>
          </a:xfrm>
          <a:prstGeom prst="rect">
            <a:avLst/>
          </a:prstGeom>
        </p:spPr>
      </p:pic>
      <p:sp>
        <p:nvSpPr>
          <p:cNvPr id="8" name="TextBox 7">
            <a:extLst>
              <a:ext uri="{FF2B5EF4-FFF2-40B4-BE49-F238E27FC236}">
                <a16:creationId xmlns:a16="http://schemas.microsoft.com/office/drawing/2014/main" id="{3DD79114-A3E6-DF64-9186-BDAF1AAF9AC6}"/>
              </a:ext>
            </a:extLst>
          </p:cNvPr>
          <p:cNvSpPr txBox="1"/>
          <p:nvPr/>
        </p:nvSpPr>
        <p:spPr>
          <a:xfrm>
            <a:off x="841512" y="4165600"/>
            <a:ext cx="4471278" cy="369332"/>
          </a:xfrm>
          <a:prstGeom prst="rect">
            <a:avLst/>
          </a:prstGeom>
          <a:noFill/>
        </p:spPr>
        <p:txBody>
          <a:bodyPr wrap="square" rtlCol="0">
            <a:spAutoFit/>
          </a:bodyPr>
          <a:lstStyle/>
          <a:p>
            <a:endParaRPr lang="ro-RO" dirty="0"/>
          </a:p>
        </p:txBody>
      </p:sp>
    </p:spTree>
    <p:extLst>
      <p:ext uri="{BB962C8B-B14F-4D97-AF65-F5344CB8AC3E}">
        <p14:creationId xmlns:p14="http://schemas.microsoft.com/office/powerpoint/2010/main" val="5937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474">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dirty="0"/>
              <a:t>Software Design</a:t>
            </a:r>
            <a:br>
              <a:rPr lang="en-US" sz="3100" dirty="0"/>
            </a:br>
            <a:br>
              <a:rPr lang="en-US" sz="3100" dirty="0"/>
            </a:br>
            <a:r>
              <a:rPr lang="en-US" sz="3100" dirty="0"/>
              <a:t>Stack</a:t>
            </a:r>
            <a:br>
              <a:rPr lang="en-US" sz="3100" dirty="0"/>
            </a:br>
            <a:br>
              <a:rPr lang="en-US" sz="3100" dirty="0"/>
            </a:br>
            <a:r>
              <a:rPr lang="en-US" sz="3100" dirty="0"/>
              <a:t>Register</a:t>
            </a:r>
          </a:p>
        </p:txBody>
      </p:sp>
      <p:sp>
        <p:nvSpPr>
          <p:cNvPr id="477" name="Rectangle 47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9" name="Rectangle 47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E0897E-4C71-DB85-8E38-595E85F5D176}"/>
              </a:ext>
            </a:extLst>
          </p:cNvPr>
          <p:cNvPicPr>
            <a:picLocks noChangeAspect="1"/>
          </p:cNvPicPr>
          <p:nvPr/>
        </p:nvPicPr>
        <p:blipFill>
          <a:blip r:embed="rId2"/>
          <a:stretch>
            <a:fillRect/>
          </a:stretch>
        </p:blipFill>
        <p:spPr>
          <a:xfrm>
            <a:off x="1006598" y="858525"/>
            <a:ext cx="2762310" cy="5211906"/>
          </a:xfrm>
          <a:prstGeom prst="rect">
            <a:avLst/>
          </a:prstGeom>
        </p:spPr>
      </p:pic>
      <p:pic>
        <p:nvPicPr>
          <p:cNvPr id="6" name="Picture 5">
            <a:extLst>
              <a:ext uri="{FF2B5EF4-FFF2-40B4-BE49-F238E27FC236}">
                <a16:creationId xmlns:a16="http://schemas.microsoft.com/office/drawing/2014/main" id="{BBB85E78-307B-A616-DED5-66FDDC70118A}"/>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457706" y="1203721"/>
            <a:ext cx="3685032" cy="4521512"/>
          </a:xfrm>
          <a:prstGeom prst="rect">
            <a:avLst/>
          </a:prstGeom>
        </p:spPr>
      </p:pic>
      <p:sp>
        <p:nvSpPr>
          <p:cNvPr id="481" name="Rectangle 48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8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6" name="Rectangle 465">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8" name="Arc 467">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Software Design</a:t>
            </a:r>
            <a:br>
              <a:rPr lang="en-US" sz="5600" kern="1200" dirty="0">
                <a:solidFill>
                  <a:srgbClr val="FFFFFF"/>
                </a:solidFill>
                <a:latin typeface="+mj-lt"/>
                <a:ea typeface="+mj-ea"/>
                <a:cs typeface="+mj-cs"/>
              </a:rPr>
            </a:br>
            <a:r>
              <a:rPr lang="en-US" sz="5600" kern="1200" dirty="0">
                <a:solidFill>
                  <a:srgbClr val="FFFFFF"/>
                </a:solidFill>
                <a:latin typeface="+mj-lt"/>
                <a:ea typeface="+mj-ea"/>
                <a:cs typeface="+mj-cs"/>
              </a:rPr>
              <a:t>Test Bench</a:t>
            </a:r>
          </a:p>
        </p:txBody>
      </p:sp>
      <p:sp>
        <p:nvSpPr>
          <p:cNvPr id="470" name="Oval 469">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B85E78-307B-A616-DED5-66FDDC7011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96218" y="811427"/>
            <a:ext cx="4444398" cy="5219834"/>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54775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686834" y="1153572"/>
            <a:ext cx="3200400" cy="4461163"/>
          </a:xfrm>
        </p:spPr>
        <p:txBody>
          <a:bodyPr>
            <a:normAutofit/>
          </a:bodyPr>
          <a:lstStyle/>
          <a:p>
            <a:r>
              <a:rPr lang="en-US">
                <a:solidFill>
                  <a:srgbClr val="FFFFFF"/>
                </a:solidFill>
              </a:rPr>
              <a:t>Echipa Byte Builders</a:t>
            </a:r>
            <a:endParaRPr lang="ro-RO">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D58AD12-F1C2-FBA1-53AD-3408DED76AF5}"/>
              </a:ext>
            </a:extLst>
          </p:cNvPr>
          <p:cNvSpPr>
            <a:spLocks noGrp="1"/>
          </p:cNvSpPr>
          <p:nvPr>
            <p:ph idx="1"/>
          </p:nvPr>
        </p:nvSpPr>
        <p:spPr>
          <a:xfrm>
            <a:off x="4447308" y="591344"/>
            <a:ext cx="6906491" cy="5585619"/>
          </a:xfrm>
        </p:spPr>
        <p:txBody>
          <a:bodyPr anchor="ctr">
            <a:normAutofit/>
          </a:bodyPr>
          <a:lstStyle/>
          <a:p>
            <a:r>
              <a:rPr lang="en-US" dirty="0"/>
              <a:t>Project Manager:  - Petcu Cosmin</a:t>
            </a:r>
          </a:p>
          <a:p>
            <a:r>
              <a:rPr lang="en-US" dirty="0"/>
              <a:t>Hardware Design: - Pitropu Andrei</a:t>
            </a:r>
          </a:p>
          <a:p>
            <a:pPr marL="0" indent="0">
              <a:buNone/>
            </a:pPr>
            <a:r>
              <a:rPr lang="en-US" dirty="0"/>
              <a:t>			  - Pitic Sebastian</a:t>
            </a:r>
          </a:p>
          <a:p>
            <a:r>
              <a:rPr lang="en-US" dirty="0"/>
              <a:t>Software Design:   - Picior Alexandru </a:t>
            </a:r>
          </a:p>
          <a:p>
            <a:pPr marL="0" indent="0">
              <a:buNone/>
            </a:pPr>
            <a:r>
              <a:rPr lang="en-US" dirty="0"/>
              <a:t>			  - Pascaru Tudor</a:t>
            </a:r>
          </a:p>
          <a:p>
            <a:r>
              <a:rPr lang="en-US" dirty="0"/>
              <a:t>Tester QA + UX:	  - Salavat Mihai</a:t>
            </a:r>
          </a:p>
        </p:txBody>
      </p:sp>
    </p:spTree>
    <p:extLst>
      <p:ext uri="{BB962C8B-B14F-4D97-AF65-F5344CB8AC3E}">
        <p14:creationId xmlns:p14="http://schemas.microsoft.com/office/powerpoint/2010/main" val="209375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838200" y="365125"/>
            <a:ext cx="5393361" cy="1325563"/>
          </a:xfrm>
        </p:spPr>
        <p:txBody>
          <a:bodyPr>
            <a:normAutofit/>
          </a:bodyPr>
          <a:lstStyle/>
          <a:p>
            <a:r>
              <a:rPr lang="en-US" dirty="0"/>
              <a:t>Task tracking</a:t>
            </a:r>
            <a:endParaRPr lang="ro-RO" dirty="0"/>
          </a:p>
        </p:txBody>
      </p:sp>
      <p:sp>
        <p:nvSpPr>
          <p:cNvPr id="19" name="Freeform: Shape 1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D58AD12-F1C2-FBA1-53AD-3408DED76AF5}"/>
              </a:ext>
            </a:extLst>
          </p:cNvPr>
          <p:cNvSpPr>
            <a:spLocks noGrp="1"/>
          </p:cNvSpPr>
          <p:nvPr>
            <p:ph idx="1"/>
          </p:nvPr>
        </p:nvSpPr>
        <p:spPr>
          <a:xfrm>
            <a:off x="838200" y="1825625"/>
            <a:ext cx="5393361" cy="4351338"/>
          </a:xfrm>
        </p:spPr>
        <p:txBody>
          <a:bodyPr>
            <a:normAutofit/>
          </a:bodyPr>
          <a:lstStyle/>
          <a:p>
            <a:pPr marL="0" indent="0">
              <a:buNone/>
            </a:pPr>
            <a:r>
              <a:rPr lang="en-US" dirty="0"/>
              <a:t>	</a:t>
            </a:r>
            <a:r>
              <a:rPr lang="en-US" dirty="0" err="1"/>
              <a:t>Contorizarea</a:t>
            </a:r>
            <a:r>
              <a:rPr lang="en-US" dirty="0"/>
              <a:t> </a:t>
            </a:r>
            <a:r>
              <a:rPr lang="en-US" dirty="0" err="1"/>
              <a:t>nivelului</a:t>
            </a:r>
            <a:r>
              <a:rPr lang="en-US" dirty="0"/>
              <a:t> de </a:t>
            </a:r>
            <a:r>
              <a:rPr lang="en-US" dirty="0" err="1"/>
              <a:t>lucru</a:t>
            </a:r>
            <a:r>
              <a:rPr lang="en-US" dirty="0"/>
              <a:t> a </a:t>
            </a:r>
            <a:r>
              <a:rPr lang="en-US" dirty="0" err="1"/>
              <a:t>fost</a:t>
            </a:r>
            <a:r>
              <a:rPr lang="en-US" dirty="0"/>
              <a:t> </a:t>
            </a:r>
            <a:r>
              <a:rPr lang="en-US" dirty="0" err="1"/>
              <a:t>facuta</a:t>
            </a:r>
            <a:r>
              <a:rPr lang="en-US" dirty="0"/>
              <a:t> </a:t>
            </a:r>
            <a:r>
              <a:rPr lang="en-US" dirty="0" err="1"/>
              <a:t>prin</a:t>
            </a:r>
            <a:r>
              <a:rPr lang="en-US" dirty="0"/>
              <a:t> JIRA, </a:t>
            </a:r>
            <a:r>
              <a:rPr lang="en-US" dirty="0" err="1"/>
              <a:t>fiecare</a:t>
            </a:r>
            <a:r>
              <a:rPr lang="en-US" dirty="0"/>
              <a:t> </a:t>
            </a:r>
            <a:r>
              <a:rPr lang="en-US" dirty="0" err="1"/>
              <a:t>parte</a:t>
            </a:r>
            <a:r>
              <a:rPr lang="en-US" dirty="0"/>
              <a:t> </a:t>
            </a:r>
            <a:r>
              <a:rPr lang="en-US" dirty="0" err="1"/>
              <a:t>principala</a:t>
            </a:r>
            <a:r>
              <a:rPr lang="en-US" dirty="0"/>
              <a:t> (software, hardware si management) a </a:t>
            </a:r>
            <a:r>
              <a:rPr lang="en-US" dirty="0" err="1"/>
              <a:t>fost</a:t>
            </a:r>
            <a:r>
              <a:rPr lang="en-US" dirty="0"/>
              <a:t> un epic, </a:t>
            </a:r>
            <a:r>
              <a:rPr lang="en-US" dirty="0" err="1"/>
              <a:t>ele</a:t>
            </a:r>
            <a:r>
              <a:rPr lang="en-US" dirty="0"/>
              <a:t> </a:t>
            </a:r>
            <a:r>
              <a:rPr lang="en-US" dirty="0" err="1"/>
              <a:t>avand</a:t>
            </a:r>
            <a:r>
              <a:rPr lang="en-US" dirty="0"/>
              <a:t> task-</a:t>
            </a:r>
            <a:r>
              <a:rPr lang="en-US" dirty="0" err="1"/>
              <a:t>uri</a:t>
            </a:r>
            <a:r>
              <a:rPr lang="en-US" dirty="0"/>
              <a:t> </a:t>
            </a:r>
            <a:r>
              <a:rPr lang="en-US" dirty="0" err="1"/>
              <a:t>corespondente</a:t>
            </a:r>
            <a:r>
              <a:rPr lang="en-US" dirty="0"/>
              <a:t> </a:t>
            </a:r>
            <a:r>
              <a:rPr lang="en-US" dirty="0" err="1"/>
              <a:t>topicului</a:t>
            </a:r>
            <a:r>
              <a:rPr lang="en-US" dirty="0"/>
              <a:t> lor.</a:t>
            </a:r>
          </a:p>
        </p:txBody>
      </p:sp>
      <p:sp>
        <p:nvSpPr>
          <p:cNvPr id="21" name="Oval 2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E19C5A-30FA-3116-9F64-717EB63538F4}"/>
              </a:ext>
            </a:extLst>
          </p:cNvPr>
          <p:cNvPicPr>
            <a:picLocks noChangeAspect="1"/>
          </p:cNvPicPr>
          <p:nvPr/>
        </p:nvPicPr>
        <p:blipFill>
          <a:blip r:embed="rId2"/>
          <a:stretch>
            <a:fillRect/>
          </a:stretch>
        </p:blipFill>
        <p:spPr>
          <a:xfrm>
            <a:off x="7887184" y="1604043"/>
            <a:ext cx="3781051" cy="300593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Freeform: Shape 2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5564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Freeform: Shape 9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Freeform: Shape 9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CF896-9863-490D-44BE-C18C7E508A90}"/>
              </a:ext>
            </a:extLst>
          </p:cNvPr>
          <p:cNvSpPr>
            <a:spLocks noGrp="1"/>
          </p:cNvSpPr>
          <p:nvPr>
            <p:ph type="title"/>
          </p:nvPr>
        </p:nvSpPr>
        <p:spPr>
          <a:xfrm>
            <a:off x="621792" y="1161288"/>
            <a:ext cx="3602736" cy="4526280"/>
          </a:xfrm>
        </p:spPr>
        <p:txBody>
          <a:bodyPr>
            <a:normAutofit/>
          </a:bodyPr>
          <a:lstStyle/>
          <a:p>
            <a:r>
              <a:rPr lang="en-US" sz="4000"/>
              <a:t>Milestones</a:t>
            </a:r>
            <a:endParaRPr lang="ro-RO" sz="4000"/>
          </a:p>
        </p:txBody>
      </p:sp>
      <p:sp>
        <p:nvSpPr>
          <p:cNvPr id="96" name="Rectangle 9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2" name="Content Placeholder 2">
            <a:extLst>
              <a:ext uri="{FF2B5EF4-FFF2-40B4-BE49-F238E27FC236}">
                <a16:creationId xmlns:a16="http://schemas.microsoft.com/office/drawing/2014/main" id="{44DDF967-DF3C-ADD0-4D66-EC5F2900D688}"/>
              </a:ext>
            </a:extLst>
          </p:cNvPr>
          <p:cNvGraphicFramePr>
            <a:graphicFrameLocks noGrp="1"/>
          </p:cNvGraphicFramePr>
          <p:nvPr>
            <p:ph idx="1"/>
            <p:extLst>
              <p:ext uri="{D42A27DB-BD31-4B8C-83A1-F6EECF244321}">
                <p14:modId xmlns:p14="http://schemas.microsoft.com/office/powerpoint/2010/main" val="60341633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438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CF896-9863-490D-44BE-C18C7E508A90}"/>
              </a:ext>
            </a:extLst>
          </p:cNvPr>
          <p:cNvSpPr>
            <a:spLocks noGrp="1"/>
          </p:cNvSpPr>
          <p:nvPr>
            <p:ph type="title"/>
          </p:nvPr>
        </p:nvSpPr>
        <p:spPr>
          <a:xfrm>
            <a:off x="1389278" y="1233241"/>
            <a:ext cx="3240506" cy="4064628"/>
          </a:xfrm>
        </p:spPr>
        <p:txBody>
          <a:bodyPr>
            <a:normAutofit/>
          </a:bodyPr>
          <a:lstStyle/>
          <a:p>
            <a:pPr algn="ctr"/>
            <a:r>
              <a:rPr lang="en-US" dirty="0" err="1">
                <a:solidFill>
                  <a:srgbClr val="FFFFFF"/>
                </a:solidFill>
              </a:rPr>
              <a:t>Introducere</a:t>
            </a:r>
            <a:endParaRPr lang="ro-RO" dirty="0">
              <a:solidFill>
                <a:srgbClr val="FFFFFF"/>
              </a:solidFill>
            </a:endParaRPr>
          </a:p>
        </p:txBody>
      </p:sp>
      <p:sp>
        <p:nvSpPr>
          <p:cNvPr id="35" name="Freeform: Shape 2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2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7" name="Freeform: Shape 2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9B16174-2A14-67BD-3DE1-72531F406C8D}"/>
              </a:ext>
            </a:extLst>
          </p:cNvPr>
          <p:cNvSpPr>
            <a:spLocks noGrp="1"/>
          </p:cNvSpPr>
          <p:nvPr>
            <p:ph idx="1"/>
          </p:nvPr>
        </p:nvSpPr>
        <p:spPr>
          <a:xfrm>
            <a:off x="6096000" y="820880"/>
            <a:ext cx="5257799" cy="4889350"/>
          </a:xfrm>
        </p:spPr>
        <p:txBody>
          <a:bodyPr anchor="t">
            <a:normAutofit/>
          </a:bodyPr>
          <a:lstStyle/>
          <a:p>
            <a:pPr marL="0" indent="0">
              <a:buNone/>
            </a:pPr>
            <a:r>
              <a:rPr lang="en-US" sz="2200" dirty="0"/>
              <a:t>	Scopul acestui proiect este de a proiecta și implementa un procesor g</a:t>
            </a:r>
            <a:r>
              <a:rPr lang="ro-RO" sz="2200" dirty="0"/>
              <a:t>eneral </a:t>
            </a:r>
            <a:r>
              <a:rPr lang="en-US" sz="2200" dirty="0"/>
              <a:t>p</a:t>
            </a:r>
            <a:r>
              <a:rPr lang="ro-RO" sz="2200" dirty="0"/>
              <a:t>urpose</a:t>
            </a:r>
            <a:r>
              <a:rPr lang="en-US" sz="2200" dirty="0"/>
              <a:t> de 16 biți. Proiectul este împărțit în 3 faze: proiectare, simulare si proiectare software. Faza de proiectare constă în proiectarea setului de instrucțiuni personalizate și a arhitecturii CPU de nivel scăzut. Faza de simulare începe cu implementarea designului software folosind Verilog în ModelSim. Aceasta testează și depanează designul folosind tot ModelSim. Aceasta este urmată de faza de proiectare software, în care este scris un program pentru a demonstra funcționalitatea procesorului.</a:t>
            </a:r>
            <a:endParaRPr lang="ro-RO" sz="2200" dirty="0"/>
          </a:p>
        </p:txBody>
      </p:sp>
      <p:sp>
        <p:nvSpPr>
          <p:cNvPr id="38"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9" name="Freeform: Shape 2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0" name="Freeform: Shape 3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0642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6">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dirty="0"/>
              <a:t>Hardware Design</a:t>
            </a:r>
          </a:p>
        </p:txBody>
      </p:sp>
      <p:sp useBgFill="1">
        <p:nvSpPr>
          <p:cNvPr id="54" name="Rectangle 48">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Rectangle 50">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a:extLst>
              <a:ext uri="{FF2B5EF4-FFF2-40B4-BE49-F238E27FC236}">
                <a16:creationId xmlns:a16="http://schemas.microsoft.com/office/drawing/2014/main" id="{3C5527FD-58AB-AD72-5B4F-4B1933E61C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8354" y="3151372"/>
            <a:ext cx="4880350" cy="2376120"/>
          </a:xfrm>
          <a:prstGeom prst="rect">
            <a:avLst/>
          </a:prstGeom>
        </p:spPr>
      </p:pic>
      <p:pic>
        <p:nvPicPr>
          <p:cNvPr id="5" name="Picture 4">
            <a:extLst>
              <a:ext uri="{FF2B5EF4-FFF2-40B4-BE49-F238E27FC236}">
                <a16:creationId xmlns:a16="http://schemas.microsoft.com/office/drawing/2014/main" id="{99E19C5A-30FA-3116-9F64-717EB63538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4664" y="3151371"/>
            <a:ext cx="5217608" cy="2376119"/>
          </a:xfrm>
          <a:prstGeom prst="rect">
            <a:avLst/>
          </a:prstGeom>
        </p:spPr>
      </p:pic>
      <p:sp>
        <p:nvSpPr>
          <p:cNvPr id="11" name="TextBox 10">
            <a:extLst>
              <a:ext uri="{FF2B5EF4-FFF2-40B4-BE49-F238E27FC236}">
                <a16:creationId xmlns:a16="http://schemas.microsoft.com/office/drawing/2014/main" id="{D10BFE85-7264-8DDD-1023-6D1BB1616F73}"/>
              </a:ext>
            </a:extLst>
          </p:cNvPr>
          <p:cNvSpPr txBox="1"/>
          <p:nvPr/>
        </p:nvSpPr>
        <p:spPr>
          <a:xfrm>
            <a:off x="968354" y="1605064"/>
            <a:ext cx="4761886" cy="369332"/>
          </a:xfrm>
          <a:prstGeom prst="rect">
            <a:avLst/>
          </a:prstGeom>
          <a:noFill/>
        </p:spPr>
        <p:txBody>
          <a:bodyPr wrap="square" rtlCol="0">
            <a:spAutoFit/>
          </a:bodyPr>
          <a:lstStyle/>
          <a:p>
            <a:pPr algn="ctr"/>
            <a:r>
              <a:rPr lang="en-US" dirty="0" err="1"/>
              <a:t>Versiunea</a:t>
            </a:r>
            <a:r>
              <a:rPr lang="en-US" dirty="0"/>
              <a:t> </a:t>
            </a:r>
            <a:r>
              <a:rPr lang="en-US" dirty="0" err="1"/>
              <a:t>initiala</a:t>
            </a:r>
            <a:endParaRPr lang="ro-RO" dirty="0"/>
          </a:p>
        </p:txBody>
      </p:sp>
      <p:sp>
        <p:nvSpPr>
          <p:cNvPr id="12" name="TextBox 11">
            <a:extLst>
              <a:ext uri="{FF2B5EF4-FFF2-40B4-BE49-F238E27FC236}">
                <a16:creationId xmlns:a16="http://schemas.microsoft.com/office/drawing/2014/main" id="{0DC89B23-A6B6-416D-6191-3FBA717CD895}"/>
              </a:ext>
            </a:extLst>
          </p:cNvPr>
          <p:cNvSpPr txBox="1"/>
          <p:nvPr/>
        </p:nvSpPr>
        <p:spPr>
          <a:xfrm>
            <a:off x="6461758" y="1605064"/>
            <a:ext cx="4761886" cy="369332"/>
          </a:xfrm>
          <a:prstGeom prst="rect">
            <a:avLst/>
          </a:prstGeom>
          <a:noFill/>
        </p:spPr>
        <p:txBody>
          <a:bodyPr wrap="square" rtlCol="0">
            <a:spAutoFit/>
          </a:bodyPr>
          <a:lstStyle/>
          <a:p>
            <a:pPr algn="ctr"/>
            <a:r>
              <a:rPr lang="en-US" dirty="0" err="1"/>
              <a:t>Versiunea</a:t>
            </a:r>
            <a:r>
              <a:rPr lang="en-US" dirty="0"/>
              <a:t> </a:t>
            </a:r>
            <a:r>
              <a:rPr lang="en-US" dirty="0" err="1"/>
              <a:t>revizuita</a:t>
            </a:r>
            <a:endParaRPr lang="ro-RO" dirty="0"/>
          </a:p>
        </p:txBody>
      </p:sp>
    </p:spTree>
    <p:extLst>
      <p:ext uri="{BB962C8B-B14F-4D97-AF65-F5344CB8AC3E}">
        <p14:creationId xmlns:p14="http://schemas.microsoft.com/office/powerpoint/2010/main" val="142603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9">
            <a:extLst>
              <a:ext uri="{FF2B5EF4-FFF2-40B4-BE49-F238E27FC236}">
                <a16:creationId xmlns:a16="http://schemas.microsoft.com/office/drawing/2014/main" id="{7958F8D2-E168-45AA-84D7-14C902177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6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a:t>Instruction Set</a:t>
            </a:r>
          </a:p>
        </p:txBody>
      </p:sp>
      <p:sp>
        <p:nvSpPr>
          <p:cNvPr id="64" name="Rectangle: Rounded Corners 6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BBB85E78-307B-A616-DED5-66FDDC701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63" y="2139484"/>
            <a:ext cx="1362090" cy="409651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E2E3E5F-3B63-D79F-19B6-4DE337366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021" y="2139484"/>
            <a:ext cx="1587398" cy="40965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815A8AC-592D-6924-70B4-9CE383FE8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171" y="2139484"/>
            <a:ext cx="1618122" cy="4096512"/>
          </a:xfrm>
          <a:prstGeom prst="rect">
            <a:avLst/>
          </a:prstGeom>
        </p:spPr>
      </p:pic>
      <p:pic>
        <p:nvPicPr>
          <p:cNvPr id="17" name="Picture 16" descr="A black rectangular grid with white text&#10;&#10;Description automatically generated">
            <a:extLst>
              <a:ext uri="{FF2B5EF4-FFF2-40B4-BE49-F238E27FC236}">
                <a16:creationId xmlns:a16="http://schemas.microsoft.com/office/drawing/2014/main" id="{2C81DF9B-6A5C-3337-547B-980449CA0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7424" y="2883806"/>
            <a:ext cx="2834640" cy="2607868"/>
          </a:xfrm>
          <a:prstGeom prst="rect">
            <a:avLst/>
          </a:prstGeom>
        </p:spPr>
      </p:pic>
    </p:spTree>
    <p:extLst>
      <p:ext uri="{BB962C8B-B14F-4D97-AF65-F5344CB8AC3E}">
        <p14:creationId xmlns:p14="http://schemas.microsoft.com/office/powerpoint/2010/main" val="245044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6" name="Rectangle 465">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8" name="Arc 467">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5600" kern="1200">
                <a:solidFill>
                  <a:srgbClr val="FFFFFF"/>
                </a:solidFill>
                <a:latin typeface="+mj-lt"/>
                <a:ea typeface="+mj-ea"/>
                <a:cs typeface="+mj-cs"/>
              </a:rPr>
              <a:t>Software Design</a:t>
            </a:r>
            <a:br>
              <a:rPr lang="en-US" sz="5600" kern="1200">
                <a:solidFill>
                  <a:srgbClr val="FFFFFF"/>
                </a:solidFill>
                <a:latin typeface="+mj-lt"/>
                <a:ea typeface="+mj-ea"/>
                <a:cs typeface="+mj-cs"/>
              </a:rPr>
            </a:br>
            <a:r>
              <a:rPr lang="en-US" sz="5600" kern="1200">
                <a:solidFill>
                  <a:srgbClr val="FFFFFF"/>
                </a:solidFill>
                <a:latin typeface="+mj-lt"/>
                <a:ea typeface="+mj-ea"/>
                <a:cs typeface="+mj-cs"/>
              </a:rPr>
              <a:t>ALU</a:t>
            </a:r>
          </a:p>
        </p:txBody>
      </p:sp>
      <p:sp>
        <p:nvSpPr>
          <p:cNvPr id="470" name="Oval 469">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B85E78-307B-A616-DED5-66FDDC70118A}"/>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796218" y="669394"/>
            <a:ext cx="4444398" cy="5503900"/>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197891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18295-F0BE-87BF-71B1-A4E6DF408B00}"/>
              </a:ext>
            </a:extLst>
          </p:cNvPr>
          <p:cNvPicPr>
            <a:picLocks noChangeAspect="1"/>
          </p:cNvPicPr>
          <p:nvPr/>
        </p:nvPicPr>
        <p:blipFill>
          <a:blip r:embed="rId2"/>
          <a:stretch>
            <a:fillRect/>
          </a:stretch>
        </p:blipFill>
        <p:spPr>
          <a:xfrm>
            <a:off x="4038600" y="1165225"/>
            <a:ext cx="1201738" cy="4521200"/>
          </a:xfrm>
          <a:prstGeom prst="rect">
            <a:avLst/>
          </a:prstGeom>
        </p:spPr>
      </p:pic>
      <p:pic>
        <p:nvPicPr>
          <p:cNvPr id="7" name="Picture 6">
            <a:extLst>
              <a:ext uri="{FF2B5EF4-FFF2-40B4-BE49-F238E27FC236}">
                <a16:creationId xmlns:a16="http://schemas.microsoft.com/office/drawing/2014/main" id="{27F86495-17D5-955E-7858-70518266735D}"/>
              </a:ext>
            </a:extLst>
          </p:cNvPr>
          <p:cNvPicPr>
            <a:picLocks noChangeAspect="1"/>
          </p:cNvPicPr>
          <p:nvPr/>
        </p:nvPicPr>
        <p:blipFill>
          <a:blip r:embed="rId3"/>
          <a:stretch>
            <a:fillRect/>
          </a:stretch>
        </p:blipFill>
        <p:spPr>
          <a:xfrm>
            <a:off x="5294313" y="1165225"/>
            <a:ext cx="1290638" cy="4521200"/>
          </a:xfrm>
          <a:prstGeom prst="rect">
            <a:avLst/>
          </a:prstGeom>
        </p:spPr>
      </p:pic>
      <p:pic>
        <p:nvPicPr>
          <p:cNvPr id="13" name="Picture 12">
            <a:extLst>
              <a:ext uri="{FF2B5EF4-FFF2-40B4-BE49-F238E27FC236}">
                <a16:creationId xmlns:a16="http://schemas.microsoft.com/office/drawing/2014/main" id="{8E599568-2512-1609-6E2B-31001D114E3B}"/>
              </a:ext>
            </a:extLst>
          </p:cNvPr>
          <p:cNvPicPr>
            <a:picLocks noChangeAspect="1"/>
          </p:cNvPicPr>
          <p:nvPr/>
        </p:nvPicPr>
        <p:blipFill>
          <a:blip r:embed="rId4"/>
          <a:stretch>
            <a:fillRect/>
          </a:stretch>
        </p:blipFill>
        <p:spPr>
          <a:xfrm>
            <a:off x="6640513" y="1165225"/>
            <a:ext cx="1819275" cy="4521200"/>
          </a:xfrm>
          <a:prstGeom prst="rect">
            <a:avLst/>
          </a:prstGeom>
        </p:spPr>
      </p:pic>
      <p:pic>
        <p:nvPicPr>
          <p:cNvPr id="9" name="Picture 8">
            <a:extLst>
              <a:ext uri="{FF2B5EF4-FFF2-40B4-BE49-F238E27FC236}">
                <a16:creationId xmlns:a16="http://schemas.microsoft.com/office/drawing/2014/main" id="{311309C5-E6B7-E734-FDE4-62DDD091CC9E}"/>
              </a:ext>
            </a:extLst>
          </p:cNvPr>
          <p:cNvPicPr>
            <a:picLocks noChangeAspect="1"/>
          </p:cNvPicPr>
          <p:nvPr/>
        </p:nvPicPr>
        <p:blipFill>
          <a:blip r:embed="rId5"/>
          <a:stretch>
            <a:fillRect/>
          </a:stretch>
        </p:blipFill>
        <p:spPr>
          <a:xfrm>
            <a:off x="8515350" y="1165225"/>
            <a:ext cx="1243013" cy="4521200"/>
          </a:xfrm>
          <a:prstGeom prst="rect">
            <a:avLst/>
          </a:prstGeom>
        </p:spPr>
      </p:pic>
      <p:pic>
        <p:nvPicPr>
          <p:cNvPr id="11" name="Picture 10">
            <a:extLst>
              <a:ext uri="{FF2B5EF4-FFF2-40B4-BE49-F238E27FC236}">
                <a16:creationId xmlns:a16="http://schemas.microsoft.com/office/drawing/2014/main" id="{C54F1BFD-1601-834C-9F95-9DD6759C993F}"/>
              </a:ext>
            </a:extLst>
          </p:cNvPr>
          <p:cNvPicPr>
            <a:picLocks noChangeAspect="1"/>
          </p:cNvPicPr>
          <p:nvPr/>
        </p:nvPicPr>
        <p:blipFill>
          <a:blip r:embed="rId6"/>
          <a:stretch>
            <a:fillRect/>
          </a:stretch>
        </p:blipFill>
        <p:spPr>
          <a:xfrm>
            <a:off x="9813925" y="1165225"/>
            <a:ext cx="1411288" cy="4521200"/>
          </a:xfrm>
          <a:prstGeom prst="rect">
            <a:avLst/>
          </a:prstGeom>
        </p:spPr>
      </p:pic>
      <p:sp>
        <p:nvSpPr>
          <p:cNvPr id="2" name="Title 1">
            <a:extLst>
              <a:ext uri="{FF2B5EF4-FFF2-40B4-BE49-F238E27FC236}">
                <a16:creationId xmlns:a16="http://schemas.microsoft.com/office/drawing/2014/main" id="{4FE5B42B-2F1F-932B-25E9-D193598AC89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Software Design</a:t>
            </a:r>
            <a:br>
              <a:rPr lang="en-US" sz="2600" kern="1200">
                <a:solidFill>
                  <a:schemeClr val="bg1"/>
                </a:solidFill>
                <a:latin typeface="+mj-lt"/>
                <a:ea typeface="+mj-ea"/>
                <a:cs typeface="+mj-cs"/>
              </a:rPr>
            </a:br>
            <a:r>
              <a:rPr lang="en-US" sz="2600" kern="1200">
                <a:solidFill>
                  <a:schemeClr val="bg1"/>
                </a:solidFill>
                <a:latin typeface="+mj-lt"/>
                <a:ea typeface="+mj-ea"/>
                <a:cs typeface="+mj-cs"/>
              </a:rPr>
              <a:t>Control Unit</a:t>
            </a:r>
          </a:p>
        </p:txBody>
      </p:sp>
    </p:spTree>
    <p:extLst>
      <p:ext uri="{BB962C8B-B14F-4D97-AF65-F5344CB8AC3E}">
        <p14:creationId xmlns:p14="http://schemas.microsoft.com/office/powerpoint/2010/main" val="1245286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006a9c5-d130-408c-bc8e-3b5ecdb17aa0}" enabled="1" method="Standard" siteId="{8d4b558f-7b2e-40ba-ad1f-e04d79e6265a}" contentBits="2" removed="0"/>
</clbl:labelList>
</file>

<file path=docProps/app.xml><?xml version="1.0" encoding="utf-8"?>
<Properties xmlns="http://schemas.openxmlformats.org/officeDocument/2006/extended-properties" xmlns:vt="http://schemas.openxmlformats.org/officeDocument/2006/docPropsVTypes">
  <Template>Office Theme 2013 - 2022</Template>
  <TotalTime>0</TotalTime>
  <Words>267</Words>
  <Application>Microsoft Office PowerPoint</Application>
  <PresentationFormat>Widescreen</PresentationFormat>
  <Paragraphs>31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Calibri Light</vt:lpstr>
      <vt:lpstr>Office Theme</vt:lpstr>
      <vt:lpstr>General Purpose Processor</vt:lpstr>
      <vt:lpstr>Echipa Byte Builders</vt:lpstr>
      <vt:lpstr>Task tracking</vt:lpstr>
      <vt:lpstr>Milestones</vt:lpstr>
      <vt:lpstr>Introducere</vt:lpstr>
      <vt:lpstr>Hardware Design</vt:lpstr>
      <vt:lpstr>Instruction Set</vt:lpstr>
      <vt:lpstr>Software Design ALU</vt:lpstr>
      <vt:lpstr>Software Design Control Unit</vt:lpstr>
      <vt:lpstr>Software Design CPU</vt:lpstr>
      <vt:lpstr>Software Design  Flag Register  Instruction Memory</vt:lpstr>
      <vt:lpstr>Software Design  Memory  Program Counter</vt:lpstr>
      <vt:lpstr>Software Design  Stack  Register</vt:lpstr>
      <vt:lpstr>Software Design Test Bench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Purpose Processor</dc:title>
  <dc:creator>Petcu, Cosmin-Daniel</dc:creator>
  <cp:lastModifiedBy>Petcu, Cosmin-Daniel</cp:lastModifiedBy>
  <cp:revision>2</cp:revision>
  <dcterms:created xsi:type="dcterms:W3CDTF">2024-01-10T19:41:56Z</dcterms:created>
  <dcterms:modified xsi:type="dcterms:W3CDTF">2024-01-10T23:32:09Z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ies>
</file>